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9" r:id="rId4"/>
    <p:sldId id="272" r:id="rId5"/>
    <p:sldId id="260" r:id="rId6"/>
    <p:sldId id="258" r:id="rId7"/>
    <p:sldId id="261" r:id="rId8"/>
    <p:sldId id="273" r:id="rId9"/>
    <p:sldId id="267" r:id="rId10"/>
    <p:sldId id="274" r:id="rId11"/>
    <p:sldId id="262" r:id="rId12"/>
    <p:sldId id="331" r:id="rId13"/>
    <p:sldId id="280" r:id="rId14"/>
    <p:sldId id="282" r:id="rId15"/>
    <p:sldId id="283" r:id="rId16"/>
    <p:sldId id="284" r:id="rId17"/>
    <p:sldId id="310" r:id="rId18"/>
    <p:sldId id="289" r:id="rId19"/>
    <p:sldId id="324" r:id="rId20"/>
    <p:sldId id="304" r:id="rId21"/>
    <p:sldId id="316" r:id="rId22"/>
    <p:sldId id="305" r:id="rId23"/>
    <p:sldId id="307" r:id="rId24"/>
    <p:sldId id="308" r:id="rId25"/>
    <p:sldId id="306" r:id="rId26"/>
    <p:sldId id="309" r:id="rId27"/>
    <p:sldId id="263" r:id="rId28"/>
    <p:sldId id="279" r:id="rId29"/>
    <p:sldId id="276" r:id="rId30"/>
    <p:sldId id="277" r:id="rId31"/>
    <p:sldId id="278" r:id="rId32"/>
    <p:sldId id="264" r:id="rId33"/>
    <p:sldId id="290" r:id="rId34"/>
    <p:sldId id="318" r:id="rId35"/>
    <p:sldId id="319" r:id="rId36"/>
    <p:sldId id="291" r:id="rId37"/>
    <p:sldId id="292" r:id="rId38"/>
    <p:sldId id="293" r:id="rId39"/>
    <p:sldId id="294" r:id="rId40"/>
    <p:sldId id="295" r:id="rId41"/>
    <p:sldId id="322" r:id="rId42"/>
    <p:sldId id="320" r:id="rId43"/>
    <p:sldId id="296" r:id="rId44"/>
    <p:sldId id="321" r:id="rId45"/>
    <p:sldId id="315" r:id="rId46"/>
    <p:sldId id="323" r:id="rId47"/>
    <p:sldId id="317" r:id="rId48"/>
    <p:sldId id="311" r:id="rId49"/>
    <p:sldId id="312" r:id="rId50"/>
    <p:sldId id="329" r:id="rId51"/>
    <p:sldId id="313" r:id="rId52"/>
    <p:sldId id="330" r:id="rId53"/>
    <p:sldId id="314" r:id="rId54"/>
    <p:sldId id="265" r:id="rId55"/>
    <p:sldId id="301" r:id="rId56"/>
    <p:sldId id="327" r:id="rId57"/>
    <p:sldId id="328" r:id="rId58"/>
    <p:sldId id="325" r:id="rId59"/>
    <p:sldId id="326" r:id="rId60"/>
    <p:sldId id="303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1" autoAdjust="0"/>
    <p:restoredTop sz="94660"/>
  </p:normalViewPr>
  <p:slideViewPr>
    <p:cSldViewPr snapToGrid="0">
      <p:cViewPr varScale="1">
        <p:scale>
          <a:sx n="96" d="100"/>
          <a:sy n="96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89812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0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54825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0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6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93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179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403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749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A7960-2416-422F-A2A2-02191F12E7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>
                <a:latin typeface="+mn-ea"/>
                <a:ea typeface="+mn-ea"/>
              </a:rPr>
              <a:t>오마이댕</a:t>
            </a:r>
            <a:r>
              <a:rPr lang="ko-KR" altLang="en-US" dirty="0">
                <a:latin typeface="+mn-ea"/>
                <a:ea typeface="+mn-ea"/>
              </a:rPr>
              <a:t> </a:t>
            </a:r>
            <a:br>
              <a:rPr lang="en-US" altLang="ko-KR" dirty="0">
                <a:latin typeface="+mn-ea"/>
                <a:ea typeface="+mn-ea"/>
              </a:rPr>
            </a:br>
            <a:br>
              <a:rPr lang="en-US" altLang="ko-KR" sz="3200" b="1" dirty="0">
                <a:latin typeface="+mn-ea"/>
                <a:ea typeface="+mn-ea"/>
              </a:rPr>
            </a:br>
            <a:r>
              <a:rPr lang="ko-KR" altLang="en-US" sz="3200" b="1" dirty="0" err="1">
                <a:latin typeface="+mn-ea"/>
                <a:ea typeface="+mn-ea"/>
              </a:rPr>
              <a:t>반려견</a:t>
            </a:r>
            <a:r>
              <a:rPr lang="ko-KR" altLang="en-US" sz="3200" b="1" dirty="0">
                <a:latin typeface="+mn-ea"/>
                <a:ea typeface="+mn-ea"/>
              </a:rPr>
              <a:t> 제품 판매 쇼핑몰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B7DFF4-B67B-4106-832B-B67FAE12C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2007199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err="1"/>
              <a:t>드림캐쳐</a:t>
            </a:r>
            <a:r>
              <a:rPr lang="ko-KR" altLang="en-US" dirty="0"/>
              <a:t> 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김민지 </a:t>
            </a:r>
            <a:r>
              <a:rPr lang="en-US" altLang="ko-KR" dirty="0"/>
              <a:t>/ </a:t>
            </a:r>
            <a:r>
              <a:rPr lang="ko-KR" altLang="en-US" dirty="0"/>
              <a:t>나경인</a:t>
            </a:r>
            <a:r>
              <a:rPr lang="en-US" altLang="ko-KR" dirty="0"/>
              <a:t> / </a:t>
            </a:r>
            <a:r>
              <a:rPr lang="ko-KR" altLang="en-US" dirty="0" err="1"/>
              <a:t>남경호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박창혁</a:t>
            </a:r>
            <a:endParaRPr lang="en-US" altLang="ko-KR" dirty="0"/>
          </a:p>
          <a:p>
            <a:pPr>
              <a:lnSpc>
                <a:spcPct val="250000"/>
              </a:lnSpc>
            </a:pPr>
            <a:endParaRPr lang="en-US" altLang="ko-KR" dirty="0"/>
          </a:p>
          <a:p>
            <a:pPr>
              <a:lnSpc>
                <a:spcPct val="2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4015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1D883C5-5A6E-4049-BCEA-F60431E9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18" y="0"/>
            <a:ext cx="9601200" cy="739239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요구사항 정의서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(3/3)</a:t>
            </a:r>
            <a:endParaRPr lang="ko-KR" altLang="en-US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3E5C71C-453E-48D9-8BA4-5DFEC7D3C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911772"/>
              </p:ext>
            </p:extLst>
          </p:nvPr>
        </p:nvGraphicFramePr>
        <p:xfrm>
          <a:off x="913532" y="478675"/>
          <a:ext cx="11093822" cy="62657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638">
                  <a:extLst>
                    <a:ext uri="{9D8B030D-6E8A-4147-A177-3AD203B41FA5}">
                      <a16:colId xmlns:a16="http://schemas.microsoft.com/office/drawing/2014/main" val="785839522"/>
                    </a:ext>
                  </a:extLst>
                </a:gridCol>
                <a:gridCol w="652300">
                  <a:extLst>
                    <a:ext uri="{9D8B030D-6E8A-4147-A177-3AD203B41FA5}">
                      <a16:colId xmlns:a16="http://schemas.microsoft.com/office/drawing/2014/main" val="1577266932"/>
                    </a:ext>
                  </a:extLst>
                </a:gridCol>
                <a:gridCol w="1568741">
                  <a:extLst>
                    <a:ext uri="{9D8B030D-6E8A-4147-A177-3AD203B41FA5}">
                      <a16:colId xmlns:a16="http://schemas.microsoft.com/office/drawing/2014/main" val="4009827376"/>
                    </a:ext>
                  </a:extLst>
                </a:gridCol>
                <a:gridCol w="5905850">
                  <a:extLst>
                    <a:ext uri="{9D8B030D-6E8A-4147-A177-3AD203B41FA5}">
                      <a16:colId xmlns:a16="http://schemas.microsoft.com/office/drawing/2014/main" val="608669052"/>
                    </a:ext>
                  </a:extLst>
                </a:gridCol>
                <a:gridCol w="528506">
                  <a:extLst>
                    <a:ext uri="{9D8B030D-6E8A-4147-A177-3AD203B41FA5}">
                      <a16:colId xmlns:a16="http://schemas.microsoft.com/office/drawing/2014/main" val="2349428605"/>
                    </a:ext>
                  </a:extLst>
                </a:gridCol>
                <a:gridCol w="771787">
                  <a:extLst>
                    <a:ext uri="{9D8B030D-6E8A-4147-A177-3AD203B41FA5}">
                      <a16:colId xmlns:a16="http://schemas.microsoft.com/office/drawing/2014/main" val="212811170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8724175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938551159"/>
                    </a:ext>
                  </a:extLst>
                </a:gridCol>
              </a:tblGrid>
              <a:tr h="2155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역할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기능이름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상세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중요도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전제조건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요구사항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수용여부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315541"/>
                  </a:ext>
                </a:extLst>
              </a:tr>
              <a:tr h="230400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회원</a:t>
                      </a: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상품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카테고리 페이지에서 카테고리 클릭 시 각 카테고리에 해당하는 상품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23670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</a:t>
                      </a: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주문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상품 페이지에서 주문하기 클릭 시 상품을 장바구니에 추가하는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로그인 상태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91994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페이지 이동 기능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페이지 이동 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/>
                        <a:t>페이지 번호를 클릭하면 해당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84008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장바구니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장바구니 화면으로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메인 페이지에서 장바구니 버튼 클릭 시 회원의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값을 가진 장바구니페이지로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로그인 상태</a:t>
                      </a: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188242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장바구니 상품 개수 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장바구니 페이지에서 상품 개수 증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감 시 수정된 개수를 장바구니제품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에 반영하여 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925045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장바구니 상품 삭제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장바구니 페이지에서 상품 삭제 버튼 클릭 시 장바구니제품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에서 해당 상품 삭제 후</a:t>
                      </a:r>
                      <a:endParaRPr lang="en-US" altLang="ko-KR" sz="11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장바구니 화면으로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580188"/>
                  </a:ext>
                </a:extLst>
              </a:tr>
              <a:tr h="254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주문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주문 버튼 클릭 시 주문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213084"/>
                  </a:ext>
                </a:extLst>
              </a:tr>
              <a:tr h="2548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페이지로 이동</a:t>
                      </a: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쇼핑 계속하기 버튼 클릭 시 메인 페이지로 이동</a:t>
                      </a: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344970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주문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주문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장바구니 페이지에서 상품을 선택한 후 주문하기 버튼 클릭 시 주문페이지로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738472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주문 유효성 검사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각 항목이 잘 작성되었는지 확인하고 양식에 맞지 않는 항목이 있다면 알림 창 보여줌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243121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주문 결제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결제하기 클릭 시 입력 받은 내용을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에 저장 후 알림 창 출력 후 메인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92655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마이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마이 페이지로 이동</a:t>
                      </a: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페이지에서 마이 페이지 클릭 시 마이 페이지로 이동하여 주문 목록 및 정보 확인 가능</a:t>
                      </a: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상태</a:t>
                      </a: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34730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이름과 아이디를 출력하고 누적 주문금액과 등급을 상시 업데이트</a:t>
                      </a: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706663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주문 취소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주문이 접수된 항목에 한해 주문 취소 버튼 클릭 시 주문 상태를 주문 취소로 변경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045301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리뷰 작성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배송이 완료된 항목에 한해 리뷰 작성 버튼 클릭 시 리뷰 작성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2815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후기</a:t>
                      </a: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후기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메인 페이지에서 후기 버튼 클릭 시 후기 페이지로 이동하여 후기 목록 확인 가능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118012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후기 상세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후기 클릭 시 해당 후기 상세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로그인 상태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44908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후기 작성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후기 페이지에서 후기 남기기 버튼 클릭 시 마이페이지로 이동 후 리뷰작성 버튼 클릭 시 후기 작성 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410823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작성 된 리뷰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후기 작성 페이지 이동 시 이미 후기가 작성된 주문이면 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이미 작성된 리뷰</a:t>
                      </a:r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라는 알림 창 출력 후 작성된 후기 상세페이지로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952067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후기 등록</a:t>
                      </a: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후기 작성 페이지에서 내용을 작성 후 리뷰 등록 버튼을 클릭 시 내용을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저장하고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후기 등록</a:t>
                      </a: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62345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등록 </a:t>
                      </a:r>
                      <a:endParaRPr lang="en-US" altLang="ko-KR" sz="11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및</a:t>
                      </a:r>
                      <a:endParaRPr lang="en-US" altLang="ko-KR" sz="11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 삭제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후기 작성 유효성 검사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각 항목이 잘 작성되었는지 확인하고 양식에 맞지 않는 항목이 있다면 알림 창 보여줌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424358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후기 삭제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해당 리뷰의 작성자가 사용자와 같거나 관리자라면 리뷰 삭제 버튼이 생성되고 클릭 시 리뷰 삭제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957176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후기 목록 페이지로 이동</a:t>
                      </a: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후기 상세 페이지에서 리뷰목록 버튼 클릭 시 후기 페이지로 이동</a:t>
                      </a:r>
                    </a:p>
                  </a:txBody>
                  <a:tcPr marL="91228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적합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82" marR="6082" marT="6082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456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50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B89DA-03F1-4BCF-8AFD-C54BD9CF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209" y="1743456"/>
            <a:ext cx="9612971" cy="1545009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dirty="0"/>
              <a:t>UI</a:t>
            </a:r>
            <a:r>
              <a:rPr lang="ko-KR" altLang="en-US" sz="8000" b="1" dirty="0"/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406748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6AE4A-BD44-4419-B94A-A0589CDAEDEA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화면 레이아웃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B24B20-616B-4D93-82AD-D3EA4CAF2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61" y="976145"/>
            <a:ext cx="6028677" cy="54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F6312-4FBA-4503-AC74-97AEDB3E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42" y="0"/>
            <a:ext cx="840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0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회원가입</a:t>
            </a:r>
            <a:r>
              <a:rPr lang="en-US" altLang="ko-KR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DB4F89-12EE-49FA-8CBD-64073C7C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00" y="1256434"/>
            <a:ext cx="5359978" cy="4345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C4482-FD6F-4795-B0A8-B6FB5F3E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65" y="1562120"/>
            <a:ext cx="5652757" cy="40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01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3EC3A-EE3E-49DB-91EE-9A13E1B7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7" y="1767659"/>
            <a:ext cx="6620165" cy="3674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BE793A-DEE4-4CDE-8BDF-414B7F7AF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140" y="1767659"/>
            <a:ext cx="2459019" cy="36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4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상품상세</a:t>
            </a:r>
            <a:endParaRPr lang="ko-KR" altLang="en-US" sz="2000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588FA-8F7A-4545-82B0-5B52CBB3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1114102"/>
            <a:ext cx="8554644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76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장바구니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2DDF1-3B49-4BD7-BB57-FB1A370C8C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13" y="938257"/>
            <a:ext cx="8546400" cy="51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28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35F518-DF3A-4ED8-8319-56766E7AF17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709363" y="1266737"/>
            <a:ext cx="4240976" cy="3212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F8BE40-8E37-4BF7-B2CA-4EA13B6C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34" y="660662"/>
            <a:ext cx="6611513" cy="59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5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6264F-BC98-4FF1-BAB7-ABE6D1454C37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공지사항 관리자 및 유저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371E6E-D791-4B0A-AEF7-16BD845CFAA2}"/>
              </a:ext>
            </a:extLst>
          </p:cNvPr>
          <p:cNvSpPr txBox="1">
            <a:spLocks/>
          </p:cNvSpPr>
          <p:nvPr/>
        </p:nvSpPr>
        <p:spPr>
          <a:xfrm>
            <a:off x="1407084" y="1589487"/>
            <a:ext cx="4688916" cy="464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	</a:t>
            </a:r>
            <a:r>
              <a:rPr lang="ko-KR" altLang="en-US" sz="24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</a:t>
            </a:r>
            <a:endParaRPr lang="ko-KR" altLang="en-US" sz="2000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54E857-CB17-4467-8B2A-1A6E4FFEC27B}"/>
              </a:ext>
            </a:extLst>
          </p:cNvPr>
          <p:cNvSpPr txBox="1">
            <a:spLocks/>
          </p:cNvSpPr>
          <p:nvPr/>
        </p:nvSpPr>
        <p:spPr>
          <a:xfrm>
            <a:off x="7082236" y="1589488"/>
            <a:ext cx="4688916" cy="464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	</a:t>
            </a:r>
            <a:r>
              <a:rPr lang="ko-KR" altLang="en-US" sz="24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유저</a:t>
            </a:r>
            <a:endParaRPr lang="ko-KR" altLang="en-US" sz="2000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F1DBB-A1A6-4C69-A7D5-4E38D6C332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75" y="2053690"/>
            <a:ext cx="5400000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E92E98-5D43-4AA7-B15F-FFAAB9705D9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9851" y="205369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B83C6-A6A4-40A3-ADFF-F11FEF73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48293"/>
            <a:ext cx="9601200" cy="826008"/>
          </a:xfrm>
        </p:spPr>
        <p:txBody>
          <a:bodyPr/>
          <a:lstStyle/>
          <a:p>
            <a:pPr algn="ctr"/>
            <a:r>
              <a:rPr lang="ko-KR" altLang="en-US" b="1" dirty="0"/>
              <a:t>차례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C2D1E-4352-4616-AB7F-61BCC41B2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568" y="1508166"/>
            <a:ext cx="8714232" cy="505113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3200" dirty="0">
                <a:latin typeface="Algerian" panose="04020705040A02060702" pitchFamily="82" charset="0"/>
              </a:rPr>
              <a:t>기획의도</a:t>
            </a:r>
            <a:endParaRPr lang="en-US" altLang="ko-KR" sz="3200" dirty="0">
              <a:latin typeface="Algerian" panose="04020705040A02060702" pitchFamily="8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3200" dirty="0" err="1">
                <a:latin typeface="Algerian" panose="04020705040A02060702" pitchFamily="82" charset="0"/>
              </a:rPr>
              <a:t>기술스택</a:t>
            </a:r>
            <a:endParaRPr lang="en-US" altLang="ko-KR" sz="3200" dirty="0">
              <a:latin typeface="Algerian" panose="04020705040A02060702" pitchFamily="8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3200" dirty="0">
                <a:latin typeface="Algerian" panose="04020705040A02060702" pitchFamily="82" charset="0"/>
              </a:rPr>
              <a:t>요구사항 정의서</a:t>
            </a:r>
            <a:endParaRPr lang="en-US" altLang="ko-KR" sz="3200" dirty="0">
              <a:latin typeface="Algerian" panose="04020705040A02060702" pitchFamily="8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3200" dirty="0">
                <a:latin typeface="Algerian" panose="04020705040A02060702" pitchFamily="82" charset="0"/>
              </a:rPr>
              <a:t>UI</a:t>
            </a:r>
            <a:r>
              <a:rPr lang="ko-KR" altLang="en-US" sz="3200" dirty="0">
                <a:latin typeface="Algerian" panose="04020705040A02060702" pitchFamily="82" charset="0"/>
              </a:rPr>
              <a:t> 구현</a:t>
            </a:r>
            <a:endParaRPr lang="en-US" altLang="ko-KR" sz="3200" dirty="0">
              <a:latin typeface="Algerian" panose="04020705040A02060702" pitchFamily="8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3200" dirty="0">
                <a:latin typeface="Algerian" panose="04020705040A02060702" pitchFamily="82" charset="0"/>
              </a:rPr>
              <a:t>Db</a:t>
            </a:r>
            <a:r>
              <a:rPr lang="ko-KR" altLang="en-US" sz="3200" dirty="0">
                <a:latin typeface="Algerian" panose="04020705040A02060702" pitchFamily="82" charset="0"/>
              </a:rPr>
              <a:t>설계 및 구현</a:t>
            </a:r>
            <a:endParaRPr lang="en-US" altLang="ko-KR" sz="3200" dirty="0">
              <a:latin typeface="Algerian" panose="04020705040A02060702" pitchFamily="8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3200" dirty="0">
                <a:latin typeface="Algerian" panose="04020705040A02060702" pitchFamily="82" charset="0"/>
              </a:rPr>
              <a:t>주요 기술 상세서</a:t>
            </a:r>
            <a:endParaRPr lang="en-US" altLang="ko-KR" sz="3200" dirty="0">
              <a:latin typeface="Algerian" panose="04020705040A02060702" pitchFamily="8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3200" dirty="0">
                <a:latin typeface="Algerian" panose="04020705040A02060702" pitchFamily="82" charset="0"/>
              </a:rPr>
              <a:t>개발자 테스트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57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234594-D6DE-4EA1-B9FD-F8F37A91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860" y="2373598"/>
            <a:ext cx="3912526" cy="3449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712AD3-680E-4DD8-A5FC-232C8E2F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655" y="369619"/>
            <a:ext cx="9674927" cy="10895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7B4D52-55F4-4B7D-BCAB-4D33B91A9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54" y="1535417"/>
            <a:ext cx="6887156" cy="51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1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AFFE3-7124-437D-BCCF-ECE65FB5AD06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85A9D7-E213-4258-814A-0102C7E9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08" y="549777"/>
            <a:ext cx="9429392" cy="59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12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</a:t>
            </a:r>
            <a:r>
              <a:rPr lang="en-US" altLang="ko-KR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메인페이지</a:t>
            </a:r>
            <a:endParaRPr lang="ko-KR" altLang="en-US" sz="2000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A655E6-E268-47F9-86DD-98618ABE1E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21" y="657171"/>
            <a:ext cx="972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43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</a:t>
            </a:r>
            <a:r>
              <a:rPr lang="en-US" altLang="ko-KR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 관리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CA61A6-D420-4985-BDEA-6F6CB54D66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50" y="647700"/>
            <a:ext cx="972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9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</a:t>
            </a:r>
            <a:r>
              <a:rPr lang="en-US" altLang="ko-KR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카테고리 관리페이지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C085CF-DC18-4DAD-A5BE-A87AD271A38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56" y="647700"/>
            <a:ext cx="972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69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</a:t>
            </a:r>
            <a:r>
              <a:rPr lang="en-US" altLang="ko-KR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관리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0B0581-3F2D-4A3E-AE4A-48253DA54C6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50" y="523431"/>
            <a:ext cx="8369341" cy="5639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A37CDB-29C5-4C14-92A9-A5ADD949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544" y="1333206"/>
            <a:ext cx="3543795" cy="4191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0B1E4D4-4234-4C71-9979-9A62655387EB}"/>
              </a:ext>
            </a:extLst>
          </p:cNvPr>
          <p:cNvSpPr/>
          <p:nvPr/>
        </p:nvSpPr>
        <p:spPr>
          <a:xfrm>
            <a:off x="2646497" y="4044876"/>
            <a:ext cx="4505920" cy="30056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FCE4611-45DE-4363-B723-1CBF6662C442}"/>
              </a:ext>
            </a:extLst>
          </p:cNvPr>
          <p:cNvSpPr/>
          <p:nvPr/>
        </p:nvSpPr>
        <p:spPr>
          <a:xfrm>
            <a:off x="1964311" y="4034119"/>
            <a:ext cx="505448" cy="300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551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031C5-D03B-4AF5-A661-16BCB0E2586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UI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</a:t>
            </a:r>
            <a:r>
              <a:rPr lang="en-US" altLang="ko-KR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 관리페이지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AC2AC-97C0-4A75-937E-B4E08DEDE1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47700"/>
            <a:ext cx="972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4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B89DA-03F1-4BCF-8AFD-C54BD9CF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209" y="1743456"/>
            <a:ext cx="9612971" cy="1545009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dirty="0" err="1"/>
              <a:t>db</a:t>
            </a:r>
            <a:r>
              <a:rPr lang="en-US" altLang="ko-KR" sz="8000" b="1" dirty="0"/>
              <a:t> </a:t>
            </a:r>
            <a:r>
              <a:rPr lang="ko-KR" altLang="en-US" sz="8000" b="1" dirty="0"/>
              <a:t>설계 및 구현</a:t>
            </a:r>
            <a:r>
              <a:rPr lang="en-US" altLang="ko-KR" sz="8000" b="1" dirty="0"/>
              <a:t> 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766539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3494B-C31E-46CE-8C51-BBCD9697DFC2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5. DB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설계 및 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ERD</a:t>
            </a:r>
            <a:endParaRPr lang="ko-KR" altLang="en-US" sz="2000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D7FAF6-88F8-4C5A-A011-EF3EA6D9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66" y="1006679"/>
            <a:ext cx="10520719" cy="483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31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CAF02-E708-4331-B358-94A9CF6F5B07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5. DB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설계 및 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 명세서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610630E-4DEF-436B-BB54-619708172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56384"/>
              </p:ext>
            </p:extLst>
          </p:nvPr>
        </p:nvGraphicFramePr>
        <p:xfrm>
          <a:off x="1581148" y="1073011"/>
          <a:ext cx="9899648" cy="24311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2667">
                  <a:extLst>
                    <a:ext uri="{9D8B030D-6E8A-4147-A177-3AD203B41FA5}">
                      <a16:colId xmlns:a16="http://schemas.microsoft.com/office/drawing/2014/main" val="3175000382"/>
                    </a:ext>
                  </a:extLst>
                </a:gridCol>
                <a:gridCol w="1311602">
                  <a:extLst>
                    <a:ext uri="{9D8B030D-6E8A-4147-A177-3AD203B41FA5}">
                      <a16:colId xmlns:a16="http://schemas.microsoft.com/office/drawing/2014/main" val="2845269626"/>
                    </a:ext>
                  </a:extLst>
                </a:gridCol>
                <a:gridCol w="1149494">
                  <a:extLst>
                    <a:ext uri="{9D8B030D-6E8A-4147-A177-3AD203B41FA5}">
                      <a16:colId xmlns:a16="http://schemas.microsoft.com/office/drawing/2014/main" val="2464053660"/>
                    </a:ext>
                  </a:extLst>
                </a:gridCol>
                <a:gridCol w="1315286">
                  <a:extLst>
                    <a:ext uri="{9D8B030D-6E8A-4147-A177-3AD203B41FA5}">
                      <a16:colId xmlns:a16="http://schemas.microsoft.com/office/drawing/2014/main" val="3263708572"/>
                    </a:ext>
                  </a:extLst>
                </a:gridCol>
                <a:gridCol w="412639">
                  <a:extLst>
                    <a:ext uri="{9D8B030D-6E8A-4147-A177-3AD203B41FA5}">
                      <a16:colId xmlns:a16="http://schemas.microsoft.com/office/drawing/2014/main" val="1747933947"/>
                    </a:ext>
                  </a:extLst>
                </a:gridCol>
                <a:gridCol w="563694">
                  <a:extLst>
                    <a:ext uri="{9D8B030D-6E8A-4147-A177-3AD203B41FA5}">
                      <a16:colId xmlns:a16="http://schemas.microsoft.com/office/drawing/2014/main" val="3437008881"/>
                    </a:ext>
                  </a:extLst>
                </a:gridCol>
                <a:gridCol w="3124266">
                  <a:extLst>
                    <a:ext uri="{9D8B030D-6E8A-4147-A177-3AD203B41FA5}">
                      <a16:colId xmlns:a16="http://schemas.microsoft.com/office/drawing/2014/main" val="3197183971"/>
                    </a:ext>
                  </a:extLst>
                </a:gridCol>
              </a:tblGrid>
              <a:tr h="2701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테이블 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열이름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데이터타입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NN/N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비고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446911"/>
                  </a:ext>
                </a:extLst>
              </a:tr>
              <a:tr h="27012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고객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customer)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cust_num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고객번호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AUTO_INCREMENT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6831359"/>
                  </a:ext>
                </a:extLst>
              </a:tr>
              <a:tr h="270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cust_name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고객이름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VARCHAR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7225844"/>
                  </a:ext>
                </a:extLst>
              </a:tr>
              <a:tr h="270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cust_id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고객아이디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UNIQUE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0083127"/>
                  </a:ext>
                </a:extLst>
              </a:tr>
              <a:tr h="270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cust_pw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고객비밀번호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VARCHAR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1086681"/>
                  </a:ext>
                </a:extLst>
              </a:tr>
              <a:tr h="270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cust_tel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고객전화번호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VARCHAR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UNIQUE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4876683"/>
                  </a:ext>
                </a:extLst>
              </a:tr>
              <a:tr h="270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total_price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누적구매금액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</a:rPr>
                        <a:t>DEFAULT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‘0’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609253"/>
                  </a:ext>
                </a:extLst>
              </a:tr>
              <a:tr h="270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grade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고객등급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VARCHAR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</a:rPr>
                        <a:t>DEFAULT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‘Bronze’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436261"/>
                  </a:ext>
                </a:extLst>
              </a:tr>
              <a:tr h="2701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role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관리자여부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VARCHAR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ADMIN/USER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920098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3038A4-96C4-4FFC-9657-29DD82FD0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729315"/>
              </p:ext>
            </p:extLst>
          </p:nvPr>
        </p:nvGraphicFramePr>
        <p:xfrm>
          <a:off x="1581148" y="3751660"/>
          <a:ext cx="9899649" cy="106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2667">
                  <a:extLst>
                    <a:ext uri="{9D8B030D-6E8A-4147-A177-3AD203B41FA5}">
                      <a16:colId xmlns:a16="http://schemas.microsoft.com/office/drawing/2014/main" val="3970628086"/>
                    </a:ext>
                  </a:extLst>
                </a:gridCol>
                <a:gridCol w="1311602">
                  <a:extLst>
                    <a:ext uri="{9D8B030D-6E8A-4147-A177-3AD203B41FA5}">
                      <a16:colId xmlns:a16="http://schemas.microsoft.com/office/drawing/2014/main" val="3064413234"/>
                    </a:ext>
                  </a:extLst>
                </a:gridCol>
                <a:gridCol w="1149494">
                  <a:extLst>
                    <a:ext uri="{9D8B030D-6E8A-4147-A177-3AD203B41FA5}">
                      <a16:colId xmlns:a16="http://schemas.microsoft.com/office/drawing/2014/main" val="3315112224"/>
                    </a:ext>
                  </a:extLst>
                </a:gridCol>
                <a:gridCol w="1315286">
                  <a:extLst>
                    <a:ext uri="{9D8B030D-6E8A-4147-A177-3AD203B41FA5}">
                      <a16:colId xmlns:a16="http://schemas.microsoft.com/office/drawing/2014/main" val="2042149406"/>
                    </a:ext>
                  </a:extLst>
                </a:gridCol>
                <a:gridCol w="412639">
                  <a:extLst>
                    <a:ext uri="{9D8B030D-6E8A-4147-A177-3AD203B41FA5}">
                      <a16:colId xmlns:a16="http://schemas.microsoft.com/office/drawing/2014/main" val="2364663372"/>
                    </a:ext>
                  </a:extLst>
                </a:gridCol>
                <a:gridCol w="563695">
                  <a:extLst>
                    <a:ext uri="{9D8B030D-6E8A-4147-A177-3AD203B41FA5}">
                      <a16:colId xmlns:a16="http://schemas.microsoft.com/office/drawing/2014/main" val="269426682"/>
                    </a:ext>
                  </a:extLst>
                </a:gridCol>
                <a:gridCol w="3124266">
                  <a:extLst>
                    <a:ext uri="{9D8B030D-6E8A-4147-A177-3AD203B41FA5}">
                      <a16:colId xmlns:a16="http://schemas.microsoft.com/office/drawing/2014/main" val="4200523868"/>
                    </a:ext>
                  </a:extLst>
                </a:gridCol>
              </a:tblGrid>
              <a:tr h="265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테이블 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열이름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데이터타입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NN/N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비고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5848"/>
                  </a:ext>
                </a:extLst>
              </a:tr>
              <a:tr h="26541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고객등급</a:t>
                      </a:r>
                      <a:r>
                        <a:rPr lang="en-US" altLang="ko-KR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grade)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grade_name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등급명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VARCHAR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누적구매금액에 따른 고객 등급 분류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087720"/>
                  </a:ext>
                </a:extLst>
              </a:tr>
              <a:tr h="265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하한금액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1722842"/>
                  </a:ext>
                </a:extLst>
              </a:tr>
              <a:tr h="265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상한금액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762683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02A6080-823C-4DFD-B81F-F90D5CCA1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158353"/>
              </p:ext>
            </p:extLst>
          </p:nvPr>
        </p:nvGraphicFramePr>
        <p:xfrm>
          <a:off x="1581147" y="5060789"/>
          <a:ext cx="9899649" cy="7392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2667">
                  <a:extLst>
                    <a:ext uri="{9D8B030D-6E8A-4147-A177-3AD203B41FA5}">
                      <a16:colId xmlns:a16="http://schemas.microsoft.com/office/drawing/2014/main" val="3064844833"/>
                    </a:ext>
                  </a:extLst>
                </a:gridCol>
                <a:gridCol w="1311602">
                  <a:extLst>
                    <a:ext uri="{9D8B030D-6E8A-4147-A177-3AD203B41FA5}">
                      <a16:colId xmlns:a16="http://schemas.microsoft.com/office/drawing/2014/main" val="4004423688"/>
                    </a:ext>
                  </a:extLst>
                </a:gridCol>
                <a:gridCol w="1149494">
                  <a:extLst>
                    <a:ext uri="{9D8B030D-6E8A-4147-A177-3AD203B41FA5}">
                      <a16:colId xmlns:a16="http://schemas.microsoft.com/office/drawing/2014/main" val="2669003807"/>
                    </a:ext>
                  </a:extLst>
                </a:gridCol>
                <a:gridCol w="1315286">
                  <a:extLst>
                    <a:ext uri="{9D8B030D-6E8A-4147-A177-3AD203B41FA5}">
                      <a16:colId xmlns:a16="http://schemas.microsoft.com/office/drawing/2014/main" val="3483047856"/>
                    </a:ext>
                  </a:extLst>
                </a:gridCol>
                <a:gridCol w="412639">
                  <a:extLst>
                    <a:ext uri="{9D8B030D-6E8A-4147-A177-3AD203B41FA5}">
                      <a16:colId xmlns:a16="http://schemas.microsoft.com/office/drawing/2014/main" val="2585339934"/>
                    </a:ext>
                  </a:extLst>
                </a:gridCol>
                <a:gridCol w="563695">
                  <a:extLst>
                    <a:ext uri="{9D8B030D-6E8A-4147-A177-3AD203B41FA5}">
                      <a16:colId xmlns:a16="http://schemas.microsoft.com/office/drawing/2014/main" val="114173634"/>
                    </a:ext>
                  </a:extLst>
                </a:gridCol>
                <a:gridCol w="3124266">
                  <a:extLst>
                    <a:ext uri="{9D8B030D-6E8A-4147-A177-3AD203B41FA5}">
                      <a16:colId xmlns:a16="http://schemas.microsoft.com/office/drawing/2014/main" val="3315851597"/>
                    </a:ext>
                  </a:extLst>
                </a:gridCol>
              </a:tblGrid>
              <a:tr h="2464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테이블 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열이름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데이터타입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NN/N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비고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114773"/>
                  </a:ext>
                </a:extLst>
              </a:tr>
              <a:tr h="24641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장바구니</a:t>
                      </a:r>
                      <a:r>
                        <a:rPr lang="en-US" altLang="ko-KR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cart)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cart_num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장바구니번호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1122770"/>
                  </a:ext>
                </a:extLst>
              </a:tr>
              <a:tr h="246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cust_num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고객번호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FK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AUTO_INCREMENT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8660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5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B89DA-03F1-4BCF-8AFD-C54BD9CF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209" y="1743456"/>
            <a:ext cx="9612971" cy="1545009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b="1" dirty="0"/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107338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F08FD20-F0BF-416D-8E9D-314295B9D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17279"/>
              </p:ext>
            </p:extLst>
          </p:nvPr>
        </p:nvGraphicFramePr>
        <p:xfrm>
          <a:off x="1581148" y="3716211"/>
          <a:ext cx="9899649" cy="1442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2667">
                  <a:extLst>
                    <a:ext uri="{9D8B030D-6E8A-4147-A177-3AD203B41FA5}">
                      <a16:colId xmlns:a16="http://schemas.microsoft.com/office/drawing/2014/main" val="3653322012"/>
                    </a:ext>
                  </a:extLst>
                </a:gridCol>
                <a:gridCol w="1311602">
                  <a:extLst>
                    <a:ext uri="{9D8B030D-6E8A-4147-A177-3AD203B41FA5}">
                      <a16:colId xmlns:a16="http://schemas.microsoft.com/office/drawing/2014/main" val="2858996809"/>
                    </a:ext>
                  </a:extLst>
                </a:gridCol>
                <a:gridCol w="1149494">
                  <a:extLst>
                    <a:ext uri="{9D8B030D-6E8A-4147-A177-3AD203B41FA5}">
                      <a16:colId xmlns:a16="http://schemas.microsoft.com/office/drawing/2014/main" val="2787195901"/>
                    </a:ext>
                  </a:extLst>
                </a:gridCol>
                <a:gridCol w="1315286">
                  <a:extLst>
                    <a:ext uri="{9D8B030D-6E8A-4147-A177-3AD203B41FA5}">
                      <a16:colId xmlns:a16="http://schemas.microsoft.com/office/drawing/2014/main" val="3338483898"/>
                    </a:ext>
                  </a:extLst>
                </a:gridCol>
                <a:gridCol w="412639">
                  <a:extLst>
                    <a:ext uri="{9D8B030D-6E8A-4147-A177-3AD203B41FA5}">
                      <a16:colId xmlns:a16="http://schemas.microsoft.com/office/drawing/2014/main" val="4122272525"/>
                    </a:ext>
                  </a:extLst>
                </a:gridCol>
                <a:gridCol w="563695">
                  <a:extLst>
                    <a:ext uri="{9D8B030D-6E8A-4147-A177-3AD203B41FA5}">
                      <a16:colId xmlns:a16="http://schemas.microsoft.com/office/drawing/2014/main" val="858563006"/>
                    </a:ext>
                  </a:extLst>
                </a:gridCol>
                <a:gridCol w="3124266">
                  <a:extLst>
                    <a:ext uri="{9D8B030D-6E8A-4147-A177-3AD203B41FA5}">
                      <a16:colId xmlns:a16="http://schemas.microsoft.com/office/drawing/2014/main" val="3253277147"/>
                    </a:ext>
                  </a:extLst>
                </a:gridCol>
              </a:tblGrid>
              <a:tr h="2420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테이블 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열이름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데이터타입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NN/N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비고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452992"/>
                  </a:ext>
                </a:extLst>
              </a:tr>
              <a:tr h="47383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장바구니제품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en-US" altLang="ko-KR" sz="1400" u="none" strike="noStrike" dirty="0" err="1">
                          <a:effectLst/>
                        </a:rPr>
                        <a:t>cart_item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cart_item_num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장바구니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제품번호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878723"/>
                  </a:ext>
                </a:extLst>
              </a:tr>
              <a:tr h="242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cart_num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장바구니번호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AUTO_INCREMENT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5366023"/>
                  </a:ext>
                </a:extLst>
              </a:tr>
              <a:tr h="242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item_num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제품번호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AUTO_INCREMENT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5299974"/>
                  </a:ext>
                </a:extLst>
              </a:tr>
              <a:tr h="242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개수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48777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F1B1AA-E7E4-404C-B8F2-D6B1E4D02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14054"/>
              </p:ext>
            </p:extLst>
          </p:nvPr>
        </p:nvGraphicFramePr>
        <p:xfrm>
          <a:off x="1581150" y="5277535"/>
          <a:ext cx="9899647" cy="14421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2667">
                  <a:extLst>
                    <a:ext uri="{9D8B030D-6E8A-4147-A177-3AD203B41FA5}">
                      <a16:colId xmlns:a16="http://schemas.microsoft.com/office/drawing/2014/main" val="2432447578"/>
                    </a:ext>
                  </a:extLst>
                </a:gridCol>
                <a:gridCol w="1311602">
                  <a:extLst>
                    <a:ext uri="{9D8B030D-6E8A-4147-A177-3AD203B41FA5}">
                      <a16:colId xmlns:a16="http://schemas.microsoft.com/office/drawing/2014/main" val="4068937774"/>
                    </a:ext>
                  </a:extLst>
                </a:gridCol>
                <a:gridCol w="1149494">
                  <a:extLst>
                    <a:ext uri="{9D8B030D-6E8A-4147-A177-3AD203B41FA5}">
                      <a16:colId xmlns:a16="http://schemas.microsoft.com/office/drawing/2014/main" val="1223766397"/>
                    </a:ext>
                  </a:extLst>
                </a:gridCol>
                <a:gridCol w="1315286">
                  <a:extLst>
                    <a:ext uri="{9D8B030D-6E8A-4147-A177-3AD203B41FA5}">
                      <a16:colId xmlns:a16="http://schemas.microsoft.com/office/drawing/2014/main" val="210233587"/>
                    </a:ext>
                  </a:extLst>
                </a:gridCol>
                <a:gridCol w="412639">
                  <a:extLst>
                    <a:ext uri="{9D8B030D-6E8A-4147-A177-3AD203B41FA5}">
                      <a16:colId xmlns:a16="http://schemas.microsoft.com/office/drawing/2014/main" val="252700175"/>
                    </a:ext>
                  </a:extLst>
                </a:gridCol>
                <a:gridCol w="563694">
                  <a:extLst>
                    <a:ext uri="{9D8B030D-6E8A-4147-A177-3AD203B41FA5}">
                      <a16:colId xmlns:a16="http://schemas.microsoft.com/office/drawing/2014/main" val="3301339307"/>
                    </a:ext>
                  </a:extLst>
                </a:gridCol>
                <a:gridCol w="3124265">
                  <a:extLst>
                    <a:ext uri="{9D8B030D-6E8A-4147-A177-3AD203B41FA5}">
                      <a16:colId xmlns:a16="http://schemas.microsoft.com/office/drawing/2014/main" val="1391098183"/>
                    </a:ext>
                  </a:extLst>
                </a:gridCol>
              </a:tblGrid>
              <a:tr h="2403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테이블 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열이름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데이터타입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KEY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NN/N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비고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188016"/>
                  </a:ext>
                </a:extLst>
              </a:tr>
              <a:tr h="24036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공지사항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notice)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notice_num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공지사항번호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AUTO_INCREMENT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1699297"/>
                  </a:ext>
                </a:extLst>
              </a:tr>
              <a:tr h="240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notice_title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0382134"/>
                  </a:ext>
                </a:extLst>
              </a:tr>
              <a:tr h="240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notice_date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게시날짜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DATETIME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CURRENT_TIMESTAMP()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5700097"/>
                  </a:ext>
                </a:extLst>
              </a:tr>
              <a:tr h="240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notice_content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내용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VARCHAR(300)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549640"/>
                  </a:ext>
                </a:extLst>
              </a:tr>
              <a:tr h="240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조회수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DEFAULT ‘0’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04587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4CE3F1E-D254-40A0-86EF-C6B97E884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12696"/>
              </p:ext>
            </p:extLst>
          </p:nvPr>
        </p:nvGraphicFramePr>
        <p:xfrm>
          <a:off x="1581149" y="1490729"/>
          <a:ext cx="9899649" cy="2116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2667">
                  <a:extLst>
                    <a:ext uri="{9D8B030D-6E8A-4147-A177-3AD203B41FA5}">
                      <a16:colId xmlns:a16="http://schemas.microsoft.com/office/drawing/2014/main" val="2939994440"/>
                    </a:ext>
                  </a:extLst>
                </a:gridCol>
                <a:gridCol w="1311602">
                  <a:extLst>
                    <a:ext uri="{9D8B030D-6E8A-4147-A177-3AD203B41FA5}">
                      <a16:colId xmlns:a16="http://schemas.microsoft.com/office/drawing/2014/main" val="828776355"/>
                    </a:ext>
                  </a:extLst>
                </a:gridCol>
                <a:gridCol w="1149494">
                  <a:extLst>
                    <a:ext uri="{9D8B030D-6E8A-4147-A177-3AD203B41FA5}">
                      <a16:colId xmlns:a16="http://schemas.microsoft.com/office/drawing/2014/main" val="3814796690"/>
                    </a:ext>
                  </a:extLst>
                </a:gridCol>
                <a:gridCol w="1315286">
                  <a:extLst>
                    <a:ext uri="{9D8B030D-6E8A-4147-A177-3AD203B41FA5}">
                      <a16:colId xmlns:a16="http://schemas.microsoft.com/office/drawing/2014/main" val="134619095"/>
                    </a:ext>
                  </a:extLst>
                </a:gridCol>
                <a:gridCol w="412639">
                  <a:extLst>
                    <a:ext uri="{9D8B030D-6E8A-4147-A177-3AD203B41FA5}">
                      <a16:colId xmlns:a16="http://schemas.microsoft.com/office/drawing/2014/main" val="3092932570"/>
                    </a:ext>
                  </a:extLst>
                </a:gridCol>
                <a:gridCol w="563695">
                  <a:extLst>
                    <a:ext uri="{9D8B030D-6E8A-4147-A177-3AD203B41FA5}">
                      <a16:colId xmlns:a16="http://schemas.microsoft.com/office/drawing/2014/main" val="4071813196"/>
                    </a:ext>
                  </a:extLst>
                </a:gridCol>
                <a:gridCol w="3124266">
                  <a:extLst>
                    <a:ext uri="{9D8B030D-6E8A-4147-A177-3AD203B41FA5}">
                      <a16:colId xmlns:a16="http://schemas.microsoft.com/office/drawing/2014/main" val="2082641709"/>
                    </a:ext>
                  </a:extLst>
                </a:gridCol>
              </a:tblGrid>
              <a:tr h="2645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테이블 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열이름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데이터타입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NN/N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비고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231171"/>
                  </a:ext>
                </a:extLst>
              </a:tr>
              <a:tr h="26450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제품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item)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item_num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제품번호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AUTO_INCREMENT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3015294"/>
                  </a:ext>
                </a:extLst>
              </a:tr>
              <a:tr h="2645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category_name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카테고리명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VARCHAR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896647"/>
                  </a:ext>
                </a:extLst>
              </a:tr>
              <a:tr h="2645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item_name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제품명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6540201"/>
                  </a:ext>
                </a:extLst>
              </a:tr>
              <a:tr h="2645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item_price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가격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3527672"/>
                  </a:ext>
                </a:extLst>
              </a:tr>
              <a:tr h="2645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item_cnt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재고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</a:rPr>
                        <a:t>DEFAULT ‘0’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5157894"/>
                  </a:ext>
                </a:extLst>
              </a:tr>
              <a:tr h="2645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item_image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제품이미지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VARCHAR(500)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5903080"/>
                  </a:ext>
                </a:extLst>
              </a:tr>
              <a:tr h="2645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item_info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제품설명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VARCHAR(500)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754718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16ADA93-652A-457C-874B-DED70B7CA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2487"/>
              </p:ext>
            </p:extLst>
          </p:nvPr>
        </p:nvGraphicFramePr>
        <p:xfrm>
          <a:off x="1581149" y="848522"/>
          <a:ext cx="9899649" cy="5230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2667">
                  <a:extLst>
                    <a:ext uri="{9D8B030D-6E8A-4147-A177-3AD203B41FA5}">
                      <a16:colId xmlns:a16="http://schemas.microsoft.com/office/drawing/2014/main" val="3431200276"/>
                    </a:ext>
                  </a:extLst>
                </a:gridCol>
                <a:gridCol w="1311602">
                  <a:extLst>
                    <a:ext uri="{9D8B030D-6E8A-4147-A177-3AD203B41FA5}">
                      <a16:colId xmlns:a16="http://schemas.microsoft.com/office/drawing/2014/main" val="1010665546"/>
                    </a:ext>
                  </a:extLst>
                </a:gridCol>
                <a:gridCol w="1149494">
                  <a:extLst>
                    <a:ext uri="{9D8B030D-6E8A-4147-A177-3AD203B41FA5}">
                      <a16:colId xmlns:a16="http://schemas.microsoft.com/office/drawing/2014/main" val="2967085795"/>
                    </a:ext>
                  </a:extLst>
                </a:gridCol>
                <a:gridCol w="1315286">
                  <a:extLst>
                    <a:ext uri="{9D8B030D-6E8A-4147-A177-3AD203B41FA5}">
                      <a16:colId xmlns:a16="http://schemas.microsoft.com/office/drawing/2014/main" val="2770439972"/>
                    </a:ext>
                  </a:extLst>
                </a:gridCol>
                <a:gridCol w="412639">
                  <a:extLst>
                    <a:ext uri="{9D8B030D-6E8A-4147-A177-3AD203B41FA5}">
                      <a16:colId xmlns:a16="http://schemas.microsoft.com/office/drawing/2014/main" val="526318113"/>
                    </a:ext>
                  </a:extLst>
                </a:gridCol>
                <a:gridCol w="563695">
                  <a:extLst>
                    <a:ext uri="{9D8B030D-6E8A-4147-A177-3AD203B41FA5}">
                      <a16:colId xmlns:a16="http://schemas.microsoft.com/office/drawing/2014/main" val="3220194612"/>
                    </a:ext>
                  </a:extLst>
                </a:gridCol>
                <a:gridCol w="3124266">
                  <a:extLst>
                    <a:ext uri="{9D8B030D-6E8A-4147-A177-3AD203B41FA5}">
                      <a16:colId xmlns:a16="http://schemas.microsoft.com/office/drawing/2014/main" val="2173535889"/>
                    </a:ext>
                  </a:extLst>
                </a:gridCol>
              </a:tblGrid>
              <a:tr h="261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테이블 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열이름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데이터타입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NN/N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비고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41588"/>
                  </a:ext>
                </a:extLst>
              </a:tr>
              <a:tr h="261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카테고리</a:t>
                      </a:r>
                      <a:r>
                        <a:rPr lang="en-US" altLang="ko-KR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category)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category_name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카테고리명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VARCHAR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68155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AEDD380C-E85B-41C7-9ABE-262154A736E6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5. DB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설계 및 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738617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9C5B3E-D0DD-4F94-B7B7-89F4E55E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643216"/>
              </p:ext>
            </p:extLst>
          </p:nvPr>
        </p:nvGraphicFramePr>
        <p:xfrm>
          <a:off x="1562101" y="596239"/>
          <a:ext cx="9918696" cy="14286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1716">
                  <a:extLst>
                    <a:ext uri="{9D8B030D-6E8A-4147-A177-3AD203B41FA5}">
                      <a16:colId xmlns:a16="http://schemas.microsoft.com/office/drawing/2014/main" val="610105290"/>
                    </a:ext>
                  </a:extLst>
                </a:gridCol>
                <a:gridCol w="1311601">
                  <a:extLst>
                    <a:ext uri="{9D8B030D-6E8A-4147-A177-3AD203B41FA5}">
                      <a16:colId xmlns:a16="http://schemas.microsoft.com/office/drawing/2014/main" val="640034581"/>
                    </a:ext>
                  </a:extLst>
                </a:gridCol>
                <a:gridCol w="1256783">
                  <a:extLst>
                    <a:ext uri="{9D8B030D-6E8A-4147-A177-3AD203B41FA5}">
                      <a16:colId xmlns:a16="http://schemas.microsoft.com/office/drawing/2014/main" val="948789106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13167366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73743227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1199630728"/>
                    </a:ext>
                  </a:extLst>
                </a:gridCol>
                <a:gridCol w="2946396">
                  <a:extLst>
                    <a:ext uri="{9D8B030D-6E8A-4147-A177-3AD203B41FA5}">
                      <a16:colId xmlns:a16="http://schemas.microsoft.com/office/drawing/2014/main" val="2851318676"/>
                    </a:ext>
                  </a:extLst>
                </a:gridCol>
              </a:tblGrid>
              <a:tr h="25717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테이블 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열이름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데이터타입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NN/N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비고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390975"/>
                  </a:ext>
                </a:extLst>
              </a:tr>
              <a:tr h="23429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주문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order)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order_num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주문번호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AUTO_INCREMENT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7999887"/>
                  </a:ext>
                </a:extLst>
              </a:tr>
              <a:tr h="2342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cust_num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고객번호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9087034"/>
                  </a:ext>
                </a:extLst>
              </a:tr>
              <a:tr h="2342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order_date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주문날짜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DATETIME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CURRENT_TIMESTAMP()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6396942"/>
                  </a:ext>
                </a:extLst>
              </a:tr>
              <a:tr h="23429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 err="1">
                          <a:effectLst/>
                        </a:rPr>
                        <a:t>order_req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배송요청사항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</a:rPr>
                        <a:t>VARCHAR(500)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N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</a:rPr>
                        <a:t>‘</a:t>
                      </a:r>
                      <a:r>
                        <a:rPr lang="ko-KR" altLang="en-US" sz="1400" u="none" strike="noStrike" dirty="0" err="1">
                          <a:effectLst/>
                        </a:rPr>
                        <a:t>조심히</a:t>
                      </a:r>
                      <a:r>
                        <a:rPr lang="ko-KR" altLang="en-US" sz="1400" u="none" strike="noStrike" dirty="0">
                          <a:effectLst/>
                        </a:rPr>
                        <a:t> 안전하게 와주세요</a:t>
                      </a:r>
                      <a:r>
                        <a:rPr lang="en-US" altLang="ko-KR" sz="1400" u="none" strike="noStrike" dirty="0">
                          <a:effectLst/>
                        </a:rPr>
                        <a:t>!‘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991470"/>
                  </a:ext>
                </a:extLst>
              </a:tr>
              <a:tr h="234291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address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주소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</a:rPr>
                        <a:t>VARCHAR(500)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NN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9303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A3C0F7-8252-40BF-BFBB-71F2FF360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598911"/>
              </p:ext>
            </p:extLst>
          </p:nvPr>
        </p:nvGraphicFramePr>
        <p:xfrm>
          <a:off x="1581148" y="2185987"/>
          <a:ext cx="9899649" cy="1988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2667">
                  <a:extLst>
                    <a:ext uri="{9D8B030D-6E8A-4147-A177-3AD203B41FA5}">
                      <a16:colId xmlns:a16="http://schemas.microsoft.com/office/drawing/2014/main" val="2591959417"/>
                    </a:ext>
                  </a:extLst>
                </a:gridCol>
                <a:gridCol w="1387285">
                  <a:extLst>
                    <a:ext uri="{9D8B030D-6E8A-4147-A177-3AD203B41FA5}">
                      <a16:colId xmlns:a16="http://schemas.microsoft.com/office/drawing/2014/main" val="550112235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10397791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89225265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5307294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726511705"/>
                    </a:ext>
                  </a:extLst>
                </a:gridCol>
                <a:gridCol w="2946397">
                  <a:extLst>
                    <a:ext uri="{9D8B030D-6E8A-4147-A177-3AD203B41FA5}">
                      <a16:colId xmlns:a16="http://schemas.microsoft.com/office/drawing/2014/main" val="45736188"/>
                    </a:ext>
                  </a:extLst>
                </a:gridCol>
              </a:tblGrid>
              <a:tr h="2582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테이블 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열이름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데이터타입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NN/N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비고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8499"/>
                  </a:ext>
                </a:extLst>
              </a:tr>
              <a:tr h="48679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주문세부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 err="1">
                          <a:effectLst/>
                        </a:rPr>
                        <a:t>order_detail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order_detail_num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주문세부번호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6271793"/>
                  </a:ext>
                </a:extLst>
              </a:tr>
              <a:tr h="24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order_num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주문번호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9495713"/>
                  </a:ext>
                </a:extLst>
              </a:tr>
              <a:tr h="24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item_num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제품번호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AUTO_INCREMENT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6068639"/>
                  </a:ext>
                </a:extLst>
              </a:tr>
              <a:tr h="24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item_cnt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개수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9880154"/>
                  </a:ext>
                </a:extLst>
              </a:tr>
              <a:tr h="24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가격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409806"/>
                  </a:ext>
                </a:extLst>
              </a:tr>
              <a:tr h="248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order_status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주문현황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VARCHAR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‘Order’, ‘Cancel’, ‘Complete’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305107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34E799E-67B2-421B-80D2-828C619EB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080871"/>
              </p:ext>
            </p:extLst>
          </p:nvPr>
        </p:nvGraphicFramePr>
        <p:xfrm>
          <a:off x="1600200" y="4261607"/>
          <a:ext cx="9918696" cy="22566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1716">
                  <a:extLst>
                    <a:ext uri="{9D8B030D-6E8A-4147-A177-3AD203B41FA5}">
                      <a16:colId xmlns:a16="http://schemas.microsoft.com/office/drawing/2014/main" val="1419314311"/>
                    </a:ext>
                  </a:extLst>
                </a:gridCol>
                <a:gridCol w="1349184">
                  <a:extLst>
                    <a:ext uri="{9D8B030D-6E8A-4147-A177-3AD203B41FA5}">
                      <a16:colId xmlns:a16="http://schemas.microsoft.com/office/drawing/2014/main" val="240102650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108982585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6271040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165002864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295574154"/>
                    </a:ext>
                  </a:extLst>
                </a:gridCol>
                <a:gridCol w="2974971">
                  <a:extLst>
                    <a:ext uri="{9D8B030D-6E8A-4147-A177-3AD203B41FA5}">
                      <a16:colId xmlns:a16="http://schemas.microsoft.com/office/drawing/2014/main" val="3496744365"/>
                    </a:ext>
                  </a:extLst>
                </a:gridCol>
              </a:tblGrid>
              <a:tr h="2507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테이블 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열이름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설명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데이터타입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NN/N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비고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37323"/>
                  </a:ext>
                </a:extLst>
              </a:tr>
              <a:tr h="25073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후기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</a:rPr>
                        <a:t>review)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review_num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후기번호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AUTO_INCREMENT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628551"/>
                  </a:ext>
                </a:extLst>
              </a:tr>
              <a:tr h="250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 err="1">
                          <a:effectLst/>
                        </a:rPr>
                        <a:t>order_detail_num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 err="1">
                          <a:effectLst/>
                        </a:rPr>
                        <a:t>주문세부번호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AUTO_INCREMENT</a:t>
                      </a:r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8739660"/>
                  </a:ext>
                </a:extLst>
              </a:tr>
              <a:tr h="250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cust_num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고객번호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  <a:latin typeface="+mn-lt"/>
                        </a:rPr>
                        <a:t>AUTO_INCREMENT</a:t>
                      </a:r>
                      <a:r>
                        <a:rPr lang="ko-KR" altLang="en-US" sz="14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2035810"/>
                  </a:ext>
                </a:extLst>
              </a:tr>
              <a:tr h="250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Item_num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  <a:latin typeface="+mn-lt"/>
                        </a:rPr>
                        <a:t>AUTO_INCREMENT</a:t>
                      </a:r>
                      <a:r>
                        <a:rPr lang="ko-KR" altLang="en-US" sz="1400" u="none" strike="noStrike" dirty="0">
                          <a:effectLst/>
                          <a:latin typeface="+mn-lt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0373553"/>
                  </a:ext>
                </a:extLst>
              </a:tr>
              <a:tr h="250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review_title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VARCHAR(100)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0540710"/>
                  </a:ext>
                </a:extLst>
              </a:tr>
              <a:tr h="250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review_date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게시날짜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DATETIME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NN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CURRENT_TIMESTAMP()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412264"/>
                  </a:ext>
                </a:extLst>
              </a:tr>
              <a:tr h="250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review_content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내용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VARCHAR(300)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4565089"/>
                  </a:ext>
                </a:extLst>
              </a:tr>
              <a:tr h="250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review_img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이미지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VARCHAR(600)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121094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80AC7199-909A-40A4-8B0C-97276CB3BF58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5. DB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설계 및 구현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03426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B89DA-03F1-4BCF-8AFD-C54BD9CF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209" y="1743456"/>
            <a:ext cx="9612971" cy="1545009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b="1" dirty="0"/>
              <a:t>주요기술 상세서</a:t>
            </a:r>
          </a:p>
        </p:txBody>
      </p:sp>
    </p:spTree>
    <p:extLst>
      <p:ext uri="{BB962C8B-B14F-4D97-AF65-F5344CB8AC3E}">
        <p14:creationId xmlns:p14="http://schemas.microsoft.com/office/powerpoint/2010/main" val="333436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168665D-475C-4397-ABF2-F71CD04F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511" y="3552599"/>
            <a:ext cx="3277922" cy="20643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D1523E-C8C1-465A-8A84-33162695F9D4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22E041-0397-4EF7-B88E-5D6370EF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993" y="2143801"/>
            <a:ext cx="3512957" cy="11761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0E6BBD-97E1-4614-9067-95F8444B1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70" y="2165663"/>
            <a:ext cx="3497379" cy="11761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4E97CC-A1E8-4E21-BC63-863791016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14" y="2146534"/>
            <a:ext cx="3512958" cy="12068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5BF535-D2E4-4E6A-A61D-233F02812D11}"/>
              </a:ext>
            </a:extLst>
          </p:cNvPr>
          <p:cNvSpPr txBox="1"/>
          <p:nvPr/>
        </p:nvSpPr>
        <p:spPr>
          <a:xfrm>
            <a:off x="4157324" y="1241036"/>
            <a:ext cx="407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 값을 형식에 맞지 않게 작성할 경우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FB8E76-4207-42A2-8122-EFBA38313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31" y="3626104"/>
            <a:ext cx="3212799" cy="19908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E86810-D261-49D6-A6AA-DC212E1B3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4314" y="3593514"/>
            <a:ext cx="3599686" cy="19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64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80180-2C07-45C1-9114-08379AEC0B00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6690B-3FCB-4575-B93F-67BEC727FDF9}"/>
              </a:ext>
            </a:extLst>
          </p:cNvPr>
          <p:cNvSpPr txBox="1"/>
          <p:nvPr/>
        </p:nvSpPr>
        <p:spPr>
          <a:xfrm>
            <a:off x="1419933" y="1133413"/>
            <a:ext cx="407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회원정보가 없을 경우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7F16AA-CE83-4715-B7B2-AA7262C0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69" y="1342705"/>
            <a:ext cx="3086428" cy="1833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BFCD67-BCAB-4275-B995-A7149F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69" y="3770157"/>
            <a:ext cx="5375968" cy="17709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2F5A28-CFB3-43F0-AB2B-57D8AF512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58" y="1651269"/>
            <a:ext cx="3558288" cy="12068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0C79CC-DF30-4D71-BC10-AA84DF1F9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58" y="3006652"/>
            <a:ext cx="4048472" cy="29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15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80180-2C07-45C1-9114-08379AEC0B00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회원가입</a:t>
            </a:r>
            <a:r>
              <a:rPr lang="en-US" altLang="ko-KR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8AF631-5A0A-486B-B9DF-69BCF482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19" y="2895526"/>
            <a:ext cx="5630061" cy="533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3F604-3502-4F88-864A-DD6DCB7FBDB6}"/>
              </a:ext>
            </a:extLst>
          </p:cNvPr>
          <p:cNvSpPr txBox="1"/>
          <p:nvPr/>
        </p:nvSpPr>
        <p:spPr>
          <a:xfrm>
            <a:off x="920019" y="1587866"/>
            <a:ext cx="407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 전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 헤더 이미지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4D9395-670C-4DF6-95AF-7AF61070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19" y="2146071"/>
            <a:ext cx="3794179" cy="532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E49C6B-9836-492E-B1D3-7E790F60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19" y="4176079"/>
            <a:ext cx="9531474" cy="2400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1C5CC2-956C-4840-8697-792DE5037115}"/>
              </a:ext>
            </a:extLst>
          </p:cNvPr>
          <p:cNvSpPr txBox="1"/>
          <p:nvPr/>
        </p:nvSpPr>
        <p:spPr>
          <a:xfrm>
            <a:off x="6427595" y="570568"/>
            <a:ext cx="5175981" cy="1815882"/>
          </a:xfrm>
          <a:prstGeom prst="rect">
            <a:avLst/>
          </a:prstGeom>
          <a:solidFill>
            <a:srgbClr val="00B0F0">
              <a:alpha val="50000"/>
            </a:srgbClr>
          </a:solidFill>
          <a:ln w="38100">
            <a:solidFill>
              <a:srgbClr val="00B0F0"/>
            </a:solidFill>
            <a:prstDash val="sysDash"/>
          </a:ln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err="1">
                <a:solidFill>
                  <a:srgbClr val="002060"/>
                </a:solidFill>
                <a:latin typeface="+mj-ea"/>
                <a:ea typeface="+mj-ea"/>
              </a:rPr>
              <a:t>sec:authorize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  <a:ea typeface="+mj-ea"/>
              </a:rPr>
              <a:t>=“</a:t>
            </a:r>
            <a:r>
              <a:rPr lang="en-US" altLang="ko-KR" sz="1400" b="1" dirty="0" err="1">
                <a:solidFill>
                  <a:srgbClr val="002060"/>
                </a:solidFill>
                <a:latin typeface="+mj-ea"/>
                <a:ea typeface="+mj-ea"/>
              </a:rPr>
              <a:t>hasAnyAuthority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  <a:ea typeface="+mj-ea"/>
              </a:rPr>
              <a:t>(‘ROLE_ADMIN’)”</a:t>
            </a:r>
          </a:p>
          <a:p>
            <a:r>
              <a:rPr lang="en-US" altLang="ko-KR" sz="1400" b="1" dirty="0">
                <a:solidFill>
                  <a:srgbClr val="002060"/>
                </a:solidFill>
                <a:latin typeface="+mj-ea"/>
                <a:ea typeface="+mj-ea"/>
              </a:rPr>
              <a:t>ROLE </a:t>
            </a:r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이 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  <a:ea typeface="+mj-ea"/>
              </a:rPr>
              <a:t>ADMIN </a:t>
            </a:r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인 사용자에게만 노출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r>
              <a:rPr lang="en-US" altLang="ko-KR" sz="1400" b="1" dirty="0" err="1">
                <a:solidFill>
                  <a:srgbClr val="002060"/>
                </a:solidFill>
                <a:latin typeface="+mj-ea"/>
                <a:ea typeface="+mj-ea"/>
              </a:rPr>
              <a:t>sec:authorize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  <a:ea typeface="+mj-ea"/>
              </a:rPr>
              <a:t>=“</a:t>
            </a:r>
            <a:r>
              <a:rPr lang="en-US" altLang="ko-KR" sz="1400" b="1" dirty="0" err="1">
                <a:solidFill>
                  <a:srgbClr val="002060"/>
                </a:solidFill>
                <a:latin typeface="+mj-ea"/>
                <a:ea typeface="+mj-ea"/>
              </a:rPr>
              <a:t>isAuthenticated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  <a:ea typeface="+mj-ea"/>
              </a:rPr>
              <a:t>()”</a:t>
            </a:r>
          </a:p>
          <a:p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접속자에게 노출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r>
              <a:rPr lang="en-US" altLang="ko-KR" sz="1400" b="1" dirty="0" err="1">
                <a:solidFill>
                  <a:srgbClr val="002060"/>
                </a:solidFill>
                <a:latin typeface="+mj-ea"/>
                <a:ea typeface="+mj-ea"/>
              </a:rPr>
              <a:t>sec:authorize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  <a:ea typeface="+mj-ea"/>
              </a:rPr>
              <a:t>=“</a:t>
            </a:r>
            <a:r>
              <a:rPr lang="en-US" altLang="ko-KR" sz="1400" b="1" dirty="0" err="1">
                <a:solidFill>
                  <a:srgbClr val="002060"/>
                </a:solidFill>
                <a:latin typeface="+mj-ea"/>
                <a:ea typeface="+mj-ea"/>
              </a:rPr>
              <a:t>isAnonymous</a:t>
            </a:r>
            <a:r>
              <a:rPr lang="en-US" altLang="ko-KR" sz="1400" b="1" dirty="0">
                <a:solidFill>
                  <a:srgbClr val="002060"/>
                </a:solidFill>
                <a:latin typeface="+mj-ea"/>
                <a:ea typeface="+mj-ea"/>
              </a:rPr>
              <a:t>()”</a:t>
            </a:r>
          </a:p>
          <a:p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비접속자에게 노출</a:t>
            </a:r>
          </a:p>
        </p:txBody>
      </p:sp>
    </p:spTree>
    <p:extLst>
      <p:ext uri="{BB962C8B-B14F-4D97-AF65-F5344CB8AC3E}">
        <p14:creationId xmlns:p14="http://schemas.microsoft.com/office/powerpoint/2010/main" val="2366088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1523E-C8C1-465A-8A84-33162695F9D4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D3960-F70A-4CBB-A2D8-A52FF003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34" y="769976"/>
            <a:ext cx="3945982" cy="34974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7B5CE2-ACC9-4A03-9FBB-0435EAAA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34" y="4661568"/>
            <a:ext cx="4196930" cy="2154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53DEA8-2461-4CD6-961E-32C7F799E5FF}"/>
              </a:ext>
            </a:extLst>
          </p:cNvPr>
          <p:cNvSpPr txBox="1"/>
          <p:nvPr/>
        </p:nvSpPr>
        <p:spPr>
          <a:xfrm>
            <a:off x="2045477" y="400644"/>
            <a:ext cx="29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ALL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클릭 시 모든 상품 표시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1C6FD-7C52-49AD-9151-0CA9657649C0}"/>
              </a:ext>
            </a:extLst>
          </p:cNvPr>
          <p:cNvSpPr txBox="1"/>
          <p:nvPr/>
        </p:nvSpPr>
        <p:spPr>
          <a:xfrm>
            <a:off x="1793336" y="4276384"/>
            <a:ext cx="348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카테고리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클릭 시 해당 상품 표시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D0F66E-4B8B-4DA6-BD1E-564B7729A34C}"/>
              </a:ext>
            </a:extLst>
          </p:cNvPr>
          <p:cNvSpPr/>
          <p:nvPr/>
        </p:nvSpPr>
        <p:spPr>
          <a:xfrm>
            <a:off x="2522934" y="948688"/>
            <a:ext cx="640382" cy="369332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89D92F-BBC0-4DF8-A582-5595FEE13FC6}"/>
              </a:ext>
            </a:extLst>
          </p:cNvPr>
          <p:cNvSpPr/>
          <p:nvPr/>
        </p:nvSpPr>
        <p:spPr>
          <a:xfrm>
            <a:off x="2522934" y="4902087"/>
            <a:ext cx="640382" cy="27548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6E5F81-6B77-4021-9594-B16A1A489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118" y="1029961"/>
            <a:ext cx="6146896" cy="16704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508475-370F-43A7-9073-A83193056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118" y="3144025"/>
            <a:ext cx="5743449" cy="30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2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1523E-C8C1-465A-8A84-33162695F9D4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상품상세</a:t>
            </a:r>
            <a:endParaRPr lang="ko-KR" altLang="en-US" sz="2000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ECCF76-5C60-412B-ABF6-CE8156B7A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411" b="10254"/>
          <a:stretch/>
        </p:blipFill>
        <p:spPr>
          <a:xfrm>
            <a:off x="1049010" y="1392086"/>
            <a:ext cx="5927096" cy="2988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6C404-33B1-465E-83DC-BE7AE690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62" y="4415747"/>
            <a:ext cx="3140944" cy="1173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DA7DF7-F90F-40C7-8FF1-EE853BBBCD0D}"/>
              </a:ext>
            </a:extLst>
          </p:cNvPr>
          <p:cNvSpPr txBox="1"/>
          <p:nvPr/>
        </p:nvSpPr>
        <p:spPr>
          <a:xfrm>
            <a:off x="7534249" y="853875"/>
            <a:ext cx="236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수량에 따른 가격 변동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85F8C0-31F0-4C86-85F0-7ECDE22D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388" y="1376849"/>
            <a:ext cx="3658111" cy="1324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8653C7-0C4F-4999-A916-A4A443CC0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030" y="2815645"/>
            <a:ext cx="3648584" cy="9240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99E621-0DC6-4A46-815E-386C492BA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954" y="4882437"/>
            <a:ext cx="3874981" cy="131153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56CDDC2-E2C7-4F85-A23A-2A02CA0CB012}"/>
              </a:ext>
            </a:extLst>
          </p:cNvPr>
          <p:cNvCxnSpPr>
            <a:cxnSpLocks/>
          </p:cNvCxnSpPr>
          <p:nvPr/>
        </p:nvCxnSpPr>
        <p:spPr>
          <a:xfrm>
            <a:off x="6435258" y="5324941"/>
            <a:ext cx="11901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18B23B-FB64-420C-B316-6BC6AE23F66E}"/>
              </a:ext>
            </a:extLst>
          </p:cNvPr>
          <p:cNvSpPr txBox="1"/>
          <p:nvPr/>
        </p:nvSpPr>
        <p:spPr>
          <a:xfrm>
            <a:off x="7516954" y="4450498"/>
            <a:ext cx="240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장바구니에 상품 추가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9FE24C-42A5-48FC-BCF5-FBBC740A4590}"/>
              </a:ext>
            </a:extLst>
          </p:cNvPr>
          <p:cNvSpPr/>
          <p:nvPr/>
        </p:nvSpPr>
        <p:spPr>
          <a:xfrm>
            <a:off x="3583758" y="3033629"/>
            <a:ext cx="1668477" cy="1006569"/>
          </a:xfrm>
          <a:prstGeom prst="ellipse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5F43C6C-5A29-4207-85A9-237B10F440AC}"/>
              </a:ext>
            </a:extLst>
          </p:cNvPr>
          <p:cNvSpPr/>
          <p:nvPr/>
        </p:nvSpPr>
        <p:spPr>
          <a:xfrm>
            <a:off x="3583758" y="4189761"/>
            <a:ext cx="1668477" cy="1006569"/>
          </a:xfrm>
          <a:prstGeom prst="ellipse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862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4528F31-F9CF-4E6C-A9C8-8BE75411D17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42819" y="431115"/>
            <a:ext cx="5104815" cy="3421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9E4F9D-5EAC-478A-820D-A7901996E18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79" y="431115"/>
            <a:ext cx="5104815" cy="34210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D1523E-C8C1-465A-8A84-33162695F9D4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장바구니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D9E12-283B-418A-9502-5D5BFB5F71F1}"/>
              </a:ext>
            </a:extLst>
          </p:cNvPr>
          <p:cNvSpPr txBox="1"/>
          <p:nvPr/>
        </p:nvSpPr>
        <p:spPr>
          <a:xfrm>
            <a:off x="4562742" y="3002595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체크박스 선택에 따라 총 주문금액 계산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CE2A0-7AA0-4026-A3D3-586D26A6C21C}"/>
              </a:ext>
            </a:extLst>
          </p:cNvPr>
          <p:cNvSpPr txBox="1"/>
          <p:nvPr/>
        </p:nvSpPr>
        <p:spPr>
          <a:xfrm>
            <a:off x="4227071" y="1498795"/>
            <a:ext cx="2223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장바구니에서 상품 삭제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B4442-419F-4D5D-BDFA-1CB024CFED0B}"/>
              </a:ext>
            </a:extLst>
          </p:cNvPr>
          <p:cNvSpPr txBox="1"/>
          <p:nvPr/>
        </p:nvSpPr>
        <p:spPr>
          <a:xfrm>
            <a:off x="9195227" y="3033763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 페이지로 이동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C0193-DD19-4193-99C4-3FC8C912A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12" y="4094581"/>
            <a:ext cx="3324553" cy="11203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C47EAF-0C95-4FA5-897F-8CD2B24BEC09}"/>
              </a:ext>
            </a:extLst>
          </p:cNvPr>
          <p:cNvSpPr txBox="1"/>
          <p:nvPr/>
        </p:nvSpPr>
        <p:spPr>
          <a:xfrm>
            <a:off x="994853" y="5151775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상품을 선택하지 않고 주문하기를 클릭 할 경우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F2AF18-CE11-44FC-8729-CFE0CCC16ED8}"/>
              </a:ext>
            </a:extLst>
          </p:cNvPr>
          <p:cNvCxnSpPr>
            <a:cxnSpLocks/>
          </p:cNvCxnSpPr>
          <p:nvPr/>
        </p:nvCxnSpPr>
        <p:spPr>
          <a:xfrm>
            <a:off x="4462074" y="2935344"/>
            <a:ext cx="385876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0DBAD24-1044-4E6F-AD12-0F93CEC46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783" y="3388648"/>
            <a:ext cx="4110036" cy="27304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73D8AA-4B79-403B-BF70-6BC425456B32}"/>
              </a:ext>
            </a:extLst>
          </p:cNvPr>
          <p:cNvSpPr/>
          <p:nvPr/>
        </p:nvSpPr>
        <p:spPr>
          <a:xfrm>
            <a:off x="2176553" y="1609734"/>
            <a:ext cx="302003" cy="196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EA5FAD-AEB9-4B34-BBE3-23AA290B027C}"/>
              </a:ext>
            </a:extLst>
          </p:cNvPr>
          <p:cNvSpPr/>
          <p:nvPr/>
        </p:nvSpPr>
        <p:spPr>
          <a:xfrm>
            <a:off x="2176553" y="2408757"/>
            <a:ext cx="302003" cy="196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D018DA-DD9B-4068-B8C9-8E0DAC3EAA60}"/>
              </a:ext>
            </a:extLst>
          </p:cNvPr>
          <p:cNvSpPr/>
          <p:nvPr/>
        </p:nvSpPr>
        <p:spPr>
          <a:xfrm>
            <a:off x="7815166" y="2415374"/>
            <a:ext cx="302003" cy="196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84ECEA-9959-42FA-AB16-5725603DBE65}"/>
              </a:ext>
            </a:extLst>
          </p:cNvPr>
          <p:cNvSpPr/>
          <p:nvPr/>
        </p:nvSpPr>
        <p:spPr>
          <a:xfrm>
            <a:off x="7815167" y="1554264"/>
            <a:ext cx="302003" cy="196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73BCE-76BE-40FD-99B3-4C664B8E6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579" y="5515387"/>
            <a:ext cx="299126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4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1523E-C8C1-465A-8A84-33162695F9D4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5CB4D-9793-4510-B9C9-D58380DDF9F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4801" y="949804"/>
            <a:ext cx="3601790" cy="1356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F7EA4B-179D-4CFF-8048-047C20B7EB03}"/>
              </a:ext>
            </a:extLst>
          </p:cNvPr>
          <p:cNvSpPr txBox="1"/>
          <p:nvPr/>
        </p:nvSpPr>
        <p:spPr>
          <a:xfrm>
            <a:off x="8944863" y="557716"/>
            <a:ext cx="370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항목을 입력하지 않을 경우 </a:t>
            </a:r>
            <a:r>
              <a:rPr lang="ko-KR" alt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알림창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65D378-28AA-4268-A7D0-C71046AC65CE}"/>
              </a:ext>
            </a:extLst>
          </p:cNvPr>
          <p:cNvSpPr txBox="1"/>
          <p:nvPr/>
        </p:nvSpPr>
        <p:spPr>
          <a:xfrm>
            <a:off x="2724151" y="677992"/>
            <a:ext cx="300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44A5F5-717A-465E-946A-0F8A54C2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13" y="2306220"/>
            <a:ext cx="5503178" cy="11013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23B25F-8AEE-43EB-8E9F-2F497196E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46" y="1201213"/>
            <a:ext cx="5196954" cy="5348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C1E4D-39B6-418E-8F61-94B0CCC809F9}"/>
              </a:ext>
            </a:extLst>
          </p:cNvPr>
          <p:cNvSpPr txBox="1"/>
          <p:nvPr/>
        </p:nvSpPr>
        <p:spPr>
          <a:xfrm>
            <a:off x="9439521" y="3450390"/>
            <a:ext cx="370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결제가 끝난 후 </a:t>
            </a:r>
            <a:r>
              <a:rPr lang="ko-KR" alt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알림창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F7A6B1-9598-4D4A-9BE3-5C222C518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204" y="3800946"/>
            <a:ext cx="4267796" cy="14384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105C5B-A991-4DA7-BE90-112517D7A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650" y="5282201"/>
            <a:ext cx="5652703" cy="13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41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115DF65-19FE-4D45-85C6-47A554E58BD5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기획의도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E14624-7558-45BF-8FF6-8DBB62F9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42" y="1600357"/>
            <a:ext cx="2732572" cy="3415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A08912-EC39-4382-B5FD-E9798A2E0FFE}"/>
              </a:ext>
            </a:extLst>
          </p:cNvPr>
          <p:cNvSpPr txBox="1"/>
          <p:nvPr/>
        </p:nvSpPr>
        <p:spPr>
          <a:xfrm>
            <a:off x="3690257" y="2392708"/>
            <a:ext cx="9702061" cy="21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chemeClr val="accent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애완동물을 넘어 가족의 일원으로 자리잡은 나의 강아지</a:t>
            </a:r>
            <a:r>
              <a:rPr lang="en-US" altLang="ko-KR" sz="2400" b="1" kern="0" spc="0" dirty="0">
                <a:solidFill>
                  <a:schemeClr val="accent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반려가구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552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 시대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대한민국 인구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5175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만여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명 중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1262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만여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명이 반려동물을 키우고 있음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반려동물을 키우는 사람들이 증가함에 따라 그들에게 유용한 제품을 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소개하고자 하는 필요성이 커짐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979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1523E-C8C1-465A-8A84-33162695F9D4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공지사항</a:t>
            </a:r>
            <a:r>
              <a:rPr lang="en-US" altLang="ko-KR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35534B-AA78-4B4A-9EFF-549A19F6F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7"/>
          <a:stretch/>
        </p:blipFill>
        <p:spPr>
          <a:xfrm>
            <a:off x="808197" y="4711757"/>
            <a:ext cx="5413759" cy="100657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713AEA4-A510-4CCB-96AD-891CBFFA3D11}"/>
              </a:ext>
            </a:extLst>
          </p:cNvPr>
          <p:cNvSpPr/>
          <p:nvPr/>
        </p:nvSpPr>
        <p:spPr>
          <a:xfrm>
            <a:off x="5572987" y="4711757"/>
            <a:ext cx="593898" cy="1006569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6F4F8-87AC-4FCA-A383-E331A15E57D4}"/>
              </a:ext>
            </a:extLst>
          </p:cNvPr>
          <p:cNvSpPr txBox="1"/>
          <p:nvPr/>
        </p:nvSpPr>
        <p:spPr>
          <a:xfrm>
            <a:off x="2811194" y="5762292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공지사항 클릭에 따른 조회수 증가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82167F-F6A7-461F-84EC-E1FB1F14C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939" y="2823632"/>
            <a:ext cx="3886742" cy="25721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943F4B-2984-4302-A9F5-FBB4460FF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36" y="511219"/>
            <a:ext cx="3937728" cy="29752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81F480-AE4D-413E-AF3B-796E27A5E5C1}"/>
              </a:ext>
            </a:extLst>
          </p:cNvPr>
          <p:cNvSpPr txBox="1"/>
          <p:nvPr/>
        </p:nvSpPr>
        <p:spPr>
          <a:xfrm>
            <a:off x="808197" y="3485525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항목 </a:t>
            </a: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미입력시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경고 </a:t>
            </a: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메세지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표시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58FDE8D-C89A-402C-8BCF-5C1349763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438" y="2413133"/>
            <a:ext cx="3043800" cy="19012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5E94FA-4653-4495-B456-3DBC61CB6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438" y="446102"/>
            <a:ext cx="7488086" cy="19460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3DCCBE-B8E2-4C22-86BB-F3D3F2E7C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032" y="5439707"/>
            <a:ext cx="4805649" cy="134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7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1523E-C8C1-465A-8A84-33162695F9D4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공지사항</a:t>
            </a:r>
            <a:r>
              <a:rPr lang="en-US" altLang="ko-KR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93900A-2A60-4CDB-9935-EA3DF8BF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11" y="739239"/>
            <a:ext cx="4199876" cy="31140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A999EB-F8BE-4872-899B-D35B9F32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11" y="4616346"/>
            <a:ext cx="4199876" cy="19147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27BEE6-66F6-42F4-AC85-5F8BA94F8AC4}"/>
              </a:ext>
            </a:extLst>
          </p:cNvPr>
          <p:cNvSpPr txBox="1"/>
          <p:nvPr/>
        </p:nvSpPr>
        <p:spPr>
          <a:xfrm>
            <a:off x="695418" y="4050153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</a:t>
            </a: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접속시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공지사항 수정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삭제 가능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865417-FDE0-4C51-B8D3-940535528E53}"/>
              </a:ext>
            </a:extLst>
          </p:cNvPr>
          <p:cNvSpPr txBox="1"/>
          <p:nvPr/>
        </p:nvSpPr>
        <p:spPr>
          <a:xfrm>
            <a:off x="3302356" y="1825538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접속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C2CFB1-F1FE-49A2-B26C-D836DBB5F408}"/>
              </a:ext>
            </a:extLst>
          </p:cNvPr>
          <p:cNvSpPr txBox="1"/>
          <p:nvPr/>
        </p:nvSpPr>
        <p:spPr>
          <a:xfrm>
            <a:off x="3161298" y="4624791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 접속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AC0D3E9-B1E2-4018-9416-31FED6A04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343" y="891781"/>
            <a:ext cx="4639718" cy="39097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F16FA2B-2B77-4CB1-B5FE-768B27E9C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198" y="5084886"/>
            <a:ext cx="6029634" cy="1369914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06130C58-6453-4579-8DB8-5D29E7515B92}"/>
              </a:ext>
            </a:extLst>
          </p:cNvPr>
          <p:cNvSpPr/>
          <p:nvPr/>
        </p:nvSpPr>
        <p:spPr>
          <a:xfrm>
            <a:off x="1993951" y="3007994"/>
            <a:ext cx="1668477" cy="1006569"/>
          </a:xfrm>
          <a:prstGeom prst="ellipse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203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64D253-3753-4FD8-B80B-335FC188230C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2E1F0-4051-461A-BF89-16AE2A53471E}"/>
              </a:ext>
            </a:extLst>
          </p:cNvPr>
          <p:cNvSpPr txBox="1"/>
          <p:nvPr/>
        </p:nvSpPr>
        <p:spPr>
          <a:xfrm>
            <a:off x="1185049" y="1794998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후기 클릭 시 후기상세 페이지로 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F1F0FA-0015-491A-8500-4B6C9108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59" y="687299"/>
            <a:ext cx="9401357" cy="1143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DD484F-8354-4F82-9E3B-9A8C3BDC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94" y="3403448"/>
            <a:ext cx="3130873" cy="32921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8F1D9C-C51A-43A3-BFBA-59D07AE5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049" y="3429000"/>
            <a:ext cx="3130874" cy="32921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0B0E53-971F-4391-896A-0E656A4DC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035" y="1865899"/>
            <a:ext cx="6952069" cy="1502109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2469A986-339A-440E-B31F-5470A6094150}"/>
              </a:ext>
            </a:extLst>
          </p:cNvPr>
          <p:cNvSpPr/>
          <p:nvPr/>
        </p:nvSpPr>
        <p:spPr>
          <a:xfrm>
            <a:off x="1690036" y="6261714"/>
            <a:ext cx="2120899" cy="459406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3E87EA5-073F-4845-8899-732396FE0B77}"/>
              </a:ext>
            </a:extLst>
          </p:cNvPr>
          <p:cNvSpPr/>
          <p:nvPr/>
        </p:nvSpPr>
        <p:spPr>
          <a:xfrm>
            <a:off x="5263380" y="6271601"/>
            <a:ext cx="2120899" cy="459406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264F6B9-2717-425C-9FF9-12EEC26D355F}"/>
              </a:ext>
            </a:extLst>
          </p:cNvPr>
          <p:cNvCxnSpPr>
            <a:cxnSpLocks/>
          </p:cNvCxnSpPr>
          <p:nvPr/>
        </p:nvCxnSpPr>
        <p:spPr>
          <a:xfrm>
            <a:off x="1225813" y="1794998"/>
            <a:ext cx="0" cy="1634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064195-6982-404B-9BF0-01E8E525AA7C}"/>
              </a:ext>
            </a:extLst>
          </p:cNvPr>
          <p:cNvSpPr txBox="1"/>
          <p:nvPr/>
        </p:nvSpPr>
        <p:spPr>
          <a:xfrm>
            <a:off x="7848504" y="3359870"/>
            <a:ext cx="45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본인이 작성한 후기에 한해 삭제 버튼 생성</a:t>
            </a:r>
          </a:p>
        </p:txBody>
      </p:sp>
    </p:spTree>
    <p:extLst>
      <p:ext uri="{BB962C8B-B14F-4D97-AF65-F5344CB8AC3E}">
        <p14:creationId xmlns:p14="http://schemas.microsoft.com/office/powerpoint/2010/main" val="1804244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64D253-3753-4FD8-B80B-335FC188230C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DD7AD-881B-4CFC-9AE4-489F5D5D551F}"/>
              </a:ext>
            </a:extLst>
          </p:cNvPr>
          <p:cNvSpPr txBox="1"/>
          <p:nvPr/>
        </p:nvSpPr>
        <p:spPr>
          <a:xfrm>
            <a:off x="695418" y="2062404"/>
            <a:ext cx="634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 상태가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COMPLETE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인 상품에 한해 리뷰 작성 버튼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290817-E00D-4561-8DF4-5DC724B7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207" y="411334"/>
            <a:ext cx="2793130" cy="31611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05D269-732F-4AD7-91C8-B1285FD06E1D}"/>
              </a:ext>
            </a:extLst>
          </p:cNvPr>
          <p:cNvSpPr txBox="1"/>
          <p:nvPr/>
        </p:nvSpPr>
        <p:spPr>
          <a:xfrm>
            <a:off x="6096000" y="1128450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후기 작성 페이지로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B198D-E2B5-45BD-BD37-337B93254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1984"/>
          <a:stretch/>
        </p:blipFill>
        <p:spPr>
          <a:xfrm>
            <a:off x="821203" y="426640"/>
            <a:ext cx="5274797" cy="16445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73F2DE-F570-438D-89D4-3ED8BAAB7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03" y="2441702"/>
            <a:ext cx="6935168" cy="1019317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E073EF7-6577-43C3-B2FB-688CCFF04F1B}"/>
              </a:ext>
            </a:extLst>
          </p:cNvPr>
          <p:cNvCxnSpPr>
            <a:cxnSpLocks/>
          </p:cNvCxnSpPr>
          <p:nvPr/>
        </p:nvCxnSpPr>
        <p:spPr>
          <a:xfrm>
            <a:off x="5865951" y="1112963"/>
            <a:ext cx="28099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5772E027-0266-4BE9-8F6B-B165A0620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524" y="4146884"/>
            <a:ext cx="6401693" cy="24673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C6C188-FBB1-40AD-91DE-ADFFBD57821B}"/>
              </a:ext>
            </a:extLst>
          </p:cNvPr>
          <p:cNvSpPr txBox="1"/>
          <p:nvPr/>
        </p:nvSpPr>
        <p:spPr>
          <a:xfrm>
            <a:off x="4555524" y="3748210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이미 작성된 후기의 경우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후기 상세페이지로 이동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C804D5B-5853-41CA-8205-42DED1F3F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783" y="3572512"/>
            <a:ext cx="2951111" cy="310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14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64D253-3753-4FD8-B80B-335FC188230C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290817-E00D-4561-8DF4-5DC724B7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20" y="562721"/>
            <a:ext cx="2752397" cy="31150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1EA256-73CE-4E32-A777-6052D488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93" y="3677799"/>
            <a:ext cx="2752397" cy="311507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0C7848E-DCD5-4F9B-BC98-2DCAAA64B233}"/>
              </a:ext>
            </a:extLst>
          </p:cNvPr>
          <p:cNvCxnSpPr>
            <a:cxnSpLocks/>
          </p:cNvCxnSpPr>
          <p:nvPr/>
        </p:nvCxnSpPr>
        <p:spPr>
          <a:xfrm>
            <a:off x="1105545" y="2581501"/>
            <a:ext cx="0" cy="1601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E644A1-88C2-4AF9-95FD-C28BE49C8155}"/>
              </a:ext>
            </a:extLst>
          </p:cNvPr>
          <p:cNvSpPr txBox="1"/>
          <p:nvPr/>
        </p:nvSpPr>
        <p:spPr>
          <a:xfrm>
            <a:off x="695418" y="5071756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필수 항목 </a:t>
            </a: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미입력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시 경고 메시지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E288AC-2AB6-4FBA-9843-3F3705F8D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72" y="1796195"/>
            <a:ext cx="8440328" cy="3210373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AD7F2BB-A9A7-41B3-AFDD-4788D12BAC07}"/>
              </a:ext>
            </a:extLst>
          </p:cNvPr>
          <p:cNvSpPr/>
          <p:nvPr/>
        </p:nvSpPr>
        <p:spPr>
          <a:xfrm>
            <a:off x="4060236" y="2762513"/>
            <a:ext cx="7823200" cy="233857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64BCBB2-5FBD-45B6-9FF0-E67ACE97A65C}"/>
              </a:ext>
            </a:extLst>
          </p:cNvPr>
          <p:cNvSpPr/>
          <p:nvPr/>
        </p:nvSpPr>
        <p:spPr>
          <a:xfrm>
            <a:off x="4060236" y="4481410"/>
            <a:ext cx="7823200" cy="233857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D541E75-7853-4E93-AD65-C2F951CFA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772" y="255928"/>
            <a:ext cx="3131308" cy="221528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03E1AAA-B770-41FA-9E42-5F12EE3B0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054" y="5404397"/>
            <a:ext cx="7643569" cy="10186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19B3A1-F655-4206-8614-68473B2D114C}"/>
              </a:ext>
            </a:extLst>
          </p:cNvPr>
          <p:cNvSpPr txBox="1"/>
          <p:nvPr/>
        </p:nvSpPr>
        <p:spPr>
          <a:xfrm>
            <a:off x="4355054" y="4999928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후기 등록 시 후기목록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86596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5C730-F80F-4EC7-9659-14B527FF9D4A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마이페이지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22885B-B2A7-4E92-B1F0-4CC94D5B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94" y="1010911"/>
            <a:ext cx="3715268" cy="306747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B010EB7-7EA9-4043-9EFF-C650ABEF15C2}"/>
              </a:ext>
            </a:extLst>
          </p:cNvPr>
          <p:cNvSpPr/>
          <p:nvPr/>
        </p:nvSpPr>
        <p:spPr>
          <a:xfrm>
            <a:off x="2050000" y="2967335"/>
            <a:ext cx="2517422" cy="923330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4AFD00-B7DB-4EBF-B1B8-7A425A135158}"/>
              </a:ext>
            </a:extLst>
          </p:cNvPr>
          <p:cNvSpPr txBox="1"/>
          <p:nvPr/>
        </p:nvSpPr>
        <p:spPr>
          <a:xfrm>
            <a:off x="751545" y="4101798"/>
            <a:ext cx="531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주문취소 시 누적 주문 금액 자동 업데이트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누적 주문 금액 업데이트에 따라 등급 자동 업데이트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725B31-4ACC-4DEA-87D4-1D00B38C9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79"/>
          <a:stretch/>
        </p:blipFill>
        <p:spPr>
          <a:xfrm>
            <a:off x="5836991" y="1010911"/>
            <a:ext cx="6058746" cy="3552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DAB279-B724-4D3E-9E35-C3E158770628}"/>
              </a:ext>
            </a:extLst>
          </p:cNvPr>
          <p:cNvSpPr txBox="1"/>
          <p:nvPr/>
        </p:nvSpPr>
        <p:spPr>
          <a:xfrm>
            <a:off x="6208579" y="4667593"/>
            <a:ext cx="531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Customer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테이블의 </a:t>
            </a:r>
            <a:r>
              <a:rPr lang="en-US" altLang="ko-KR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total_price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case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문에서 해당하는 조건에 따라 각 등급으로 업데이트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63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5C730-F80F-4EC7-9659-14B527FF9D4A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마이페이지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CE1AA-D435-4B6F-988F-43CBC392A81D}"/>
              </a:ext>
            </a:extLst>
          </p:cNvPr>
          <p:cNvSpPr txBox="1"/>
          <p:nvPr/>
        </p:nvSpPr>
        <p:spPr>
          <a:xfrm>
            <a:off x="7166587" y="5942276"/>
            <a:ext cx="433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 상태가 주문 완료일 때 주문 취소 버튼 생성</a:t>
            </a:r>
            <a:endParaRPr lang="en-US" altLang="ko-KR" sz="1400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▶ 주문취소 </a:t>
            </a:r>
            <a:r>
              <a:rPr lang="ko-KR" alt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클릭시</a:t>
            </a:r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알림창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4F1CC-824E-4D21-A362-6A16C866219C}"/>
              </a:ext>
            </a:extLst>
          </p:cNvPr>
          <p:cNvSpPr txBox="1"/>
          <p:nvPr/>
        </p:nvSpPr>
        <p:spPr>
          <a:xfrm>
            <a:off x="2227494" y="5974828"/>
            <a:ext cx="433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 상태가 배송완료일 때 리뷰 작성 버튼 생성</a:t>
            </a:r>
            <a:endParaRPr lang="en-US" altLang="ko-KR" sz="1400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▶ 리뷰 작성 페이지로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67D1DF-48D5-411F-A372-2A7EEA76460E}"/>
              </a:ext>
            </a:extLst>
          </p:cNvPr>
          <p:cNvSpPr txBox="1"/>
          <p:nvPr/>
        </p:nvSpPr>
        <p:spPr>
          <a:xfrm>
            <a:off x="7729756" y="2588865"/>
            <a:ext cx="4337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 상태마다 다른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930378-6B88-48FF-8A09-F19BB763B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39" y="672632"/>
            <a:ext cx="7516878" cy="1845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20C5E4-6895-4B4D-8691-472BCEE9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94" y="3126058"/>
            <a:ext cx="8760311" cy="27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39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587C-173C-46CB-9A29-16B1BBC7D4C6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11F7B-9B41-4AD7-97A3-194077F6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3" y="458359"/>
            <a:ext cx="4355607" cy="28703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DABC29-77DC-41B5-B52D-57C97CC5D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47" y="3358062"/>
            <a:ext cx="3098400" cy="921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4C0AB3-3814-4E11-A34E-4E2391C3CA74}"/>
              </a:ext>
            </a:extLst>
          </p:cNvPr>
          <p:cNvSpPr txBox="1"/>
          <p:nvPr/>
        </p:nvSpPr>
        <p:spPr>
          <a:xfrm>
            <a:off x="2711926" y="3939923"/>
            <a:ext cx="169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검색어 입력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48781D-04FE-4123-BACB-970EF07B3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" t="593" r="-575" b="-593"/>
          <a:stretch/>
        </p:blipFill>
        <p:spPr>
          <a:xfrm>
            <a:off x="5853912" y="458359"/>
            <a:ext cx="6096000" cy="2968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68FCFE-0E84-4B7A-B32B-3FF969B63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95" y="4555286"/>
            <a:ext cx="4525704" cy="10936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84813E-21C1-4BF6-910D-3966A701C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95" y="5771576"/>
            <a:ext cx="6030167" cy="68589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26F55CF-F1E2-4062-80AF-A1478F99DB4D}"/>
              </a:ext>
            </a:extLst>
          </p:cNvPr>
          <p:cNvCxnSpPr>
            <a:cxnSpLocks/>
          </p:cNvCxnSpPr>
          <p:nvPr/>
        </p:nvCxnSpPr>
        <p:spPr>
          <a:xfrm flipV="1">
            <a:off x="4528713" y="2723152"/>
            <a:ext cx="2304949" cy="1131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BFFB92B-DB92-4773-B5ED-1C767114B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188" y="4551976"/>
            <a:ext cx="6307449" cy="10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80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438E5-00E3-40FC-A6CB-0CCC850CF828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관리자페이지 회원정보관리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1541F8-B4A3-4104-AAC2-F36A7EEC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63" y="633676"/>
            <a:ext cx="4581944" cy="2552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876F6-577D-4E31-A355-1B9F423BA5C3}"/>
              </a:ext>
            </a:extLst>
          </p:cNvPr>
          <p:cNvSpPr txBox="1"/>
          <p:nvPr/>
        </p:nvSpPr>
        <p:spPr>
          <a:xfrm>
            <a:off x="980763" y="3235614"/>
            <a:ext cx="558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동적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SQL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문을 사용하여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아이디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이름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전화번호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등급 별 검색 가능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49B8C1-9F31-45F3-ADB1-9DA7605B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972" y="1562099"/>
            <a:ext cx="5725324" cy="162437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02DA91-5AC4-4B1C-B561-7DE1499B0F96}"/>
              </a:ext>
            </a:extLst>
          </p:cNvPr>
          <p:cNvCxnSpPr>
            <a:cxnSpLocks/>
          </p:cNvCxnSpPr>
          <p:nvPr/>
        </p:nvCxnSpPr>
        <p:spPr>
          <a:xfrm>
            <a:off x="6951792" y="3310262"/>
            <a:ext cx="0" cy="1242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EB57D-2DF7-4099-A8E3-EE7E0745615D}"/>
              </a:ext>
            </a:extLst>
          </p:cNvPr>
          <p:cNvSpPr txBox="1"/>
          <p:nvPr/>
        </p:nvSpPr>
        <p:spPr>
          <a:xfrm>
            <a:off x="6096000" y="6127009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삭제하기에 있는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버튼을 누르면 삭제할 건지 묻는다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C4D133-662B-460F-813A-16422CF56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972" y="4577419"/>
            <a:ext cx="4334480" cy="142894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011FB8-0383-4D1D-862B-9C5CAC0F1B8F}"/>
              </a:ext>
            </a:extLst>
          </p:cNvPr>
          <p:cNvCxnSpPr/>
          <p:nvPr/>
        </p:nvCxnSpPr>
        <p:spPr>
          <a:xfrm flipV="1">
            <a:off x="5343525" y="1943100"/>
            <a:ext cx="842447" cy="4191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7C506B8-4D78-4442-8A2B-253C2FADA839}"/>
              </a:ext>
            </a:extLst>
          </p:cNvPr>
          <p:cNvCxnSpPr/>
          <p:nvPr/>
        </p:nvCxnSpPr>
        <p:spPr>
          <a:xfrm>
            <a:off x="5353050" y="2505075"/>
            <a:ext cx="832922" cy="2476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19B6A6F-FBDC-47BC-A6B2-0E9CF8E74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324" y="3981286"/>
            <a:ext cx="3958777" cy="25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73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09F68-583E-4B89-967F-9B78CEA0DD0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관리자페이지 카테고리관리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1FE577-A74A-45DC-942A-8000145D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57" y="702024"/>
            <a:ext cx="2922697" cy="28005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061935-C18B-457D-B811-87049EC3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83" y="3784265"/>
            <a:ext cx="2532493" cy="2989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342167-9549-44E5-A0A7-5A40D83AF994}"/>
              </a:ext>
            </a:extLst>
          </p:cNvPr>
          <p:cNvSpPr txBox="1"/>
          <p:nvPr/>
        </p:nvSpPr>
        <p:spPr>
          <a:xfrm>
            <a:off x="2631037" y="1737912"/>
            <a:ext cx="222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카테고리명에 이름을 쓰고</a:t>
            </a:r>
            <a:endParaRPr lang="en-US" altLang="ko-KR" sz="1400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추가를 누르면</a:t>
            </a:r>
            <a:endParaRPr lang="en-US" altLang="ko-KR" sz="1400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F0A8ACF-6D17-4B2A-90F5-F5E62A21CEEE}"/>
              </a:ext>
            </a:extLst>
          </p:cNvPr>
          <p:cNvCxnSpPr>
            <a:cxnSpLocks/>
          </p:cNvCxnSpPr>
          <p:nvPr/>
        </p:nvCxnSpPr>
        <p:spPr>
          <a:xfrm>
            <a:off x="3973513" y="2281184"/>
            <a:ext cx="0" cy="2442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4279A2-A067-449D-9821-CCE060642A37}"/>
              </a:ext>
            </a:extLst>
          </p:cNvPr>
          <p:cNvSpPr txBox="1"/>
          <p:nvPr/>
        </p:nvSpPr>
        <p:spPr>
          <a:xfrm>
            <a:off x="2842530" y="4844137"/>
            <a:ext cx="2226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카테고리 등록 완료</a:t>
            </a:r>
            <a:endParaRPr lang="en-US" altLang="ko-KR" sz="1400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A3E803-8196-4763-8408-7D63C9023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864" y="818384"/>
            <a:ext cx="3324689" cy="1257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D88029-8728-4D63-BE59-424E1E2BA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864" y="2251550"/>
            <a:ext cx="4942953" cy="20360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310F2C8-A06F-470C-BC1A-D7AE55D69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864" y="4416245"/>
            <a:ext cx="4531008" cy="2036086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E2189A8-2C15-4FE5-99DF-24296418E604}"/>
              </a:ext>
            </a:extLst>
          </p:cNvPr>
          <p:cNvCxnSpPr>
            <a:cxnSpLocks/>
          </p:cNvCxnSpPr>
          <p:nvPr/>
        </p:nvCxnSpPr>
        <p:spPr>
          <a:xfrm>
            <a:off x="5602368" y="2954654"/>
            <a:ext cx="22462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70DB9A6-FE68-4144-B46B-1825F56224CA}"/>
              </a:ext>
            </a:extLst>
          </p:cNvPr>
          <p:cNvCxnSpPr>
            <a:cxnSpLocks/>
          </p:cNvCxnSpPr>
          <p:nvPr/>
        </p:nvCxnSpPr>
        <p:spPr>
          <a:xfrm>
            <a:off x="6096000" y="1240154"/>
            <a:ext cx="12287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621EEEB-1AA8-4E76-84F6-0164FB749FE8}"/>
              </a:ext>
            </a:extLst>
          </p:cNvPr>
          <p:cNvCxnSpPr>
            <a:cxnSpLocks/>
          </p:cNvCxnSpPr>
          <p:nvPr/>
        </p:nvCxnSpPr>
        <p:spPr>
          <a:xfrm>
            <a:off x="5770008" y="3983354"/>
            <a:ext cx="13242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123B779-970D-406F-AD94-B4946FADC742}"/>
              </a:ext>
            </a:extLst>
          </p:cNvPr>
          <p:cNvCxnSpPr>
            <a:cxnSpLocks/>
          </p:cNvCxnSpPr>
          <p:nvPr/>
        </p:nvCxnSpPr>
        <p:spPr>
          <a:xfrm flipV="1">
            <a:off x="6454140" y="4072858"/>
            <a:ext cx="345068" cy="4686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0C611F5F-5E47-49C9-B3E1-903BFFF08A90}"/>
              </a:ext>
            </a:extLst>
          </p:cNvPr>
          <p:cNvSpPr/>
          <p:nvPr/>
        </p:nvSpPr>
        <p:spPr>
          <a:xfrm>
            <a:off x="5924731" y="4541142"/>
            <a:ext cx="1014765" cy="25079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61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B89DA-03F1-4BCF-8AFD-C54BD9CF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209" y="1743456"/>
            <a:ext cx="9612971" cy="1545009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b="1" dirty="0"/>
              <a:t>기술 스택</a:t>
            </a:r>
          </a:p>
        </p:txBody>
      </p:sp>
    </p:spTree>
    <p:extLst>
      <p:ext uri="{BB962C8B-B14F-4D97-AF65-F5344CB8AC3E}">
        <p14:creationId xmlns:p14="http://schemas.microsoft.com/office/powerpoint/2010/main" val="3699140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09F68-583E-4B89-967F-9B78CEA0DD03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관리자페이지 카테고리관리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54EA80-0D50-4F93-8C8D-BC21021B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16" y="4770774"/>
            <a:ext cx="4296375" cy="14289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263A49-8933-4852-A598-D4A722C3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18" y="657166"/>
            <a:ext cx="3238952" cy="373432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6DD1D0-0836-4969-B8F7-CD946ED63D60}"/>
              </a:ext>
            </a:extLst>
          </p:cNvPr>
          <p:cNvCxnSpPr>
            <a:cxnSpLocks/>
          </p:cNvCxnSpPr>
          <p:nvPr/>
        </p:nvCxnSpPr>
        <p:spPr>
          <a:xfrm>
            <a:off x="3827592" y="3812840"/>
            <a:ext cx="0" cy="1242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F9BA8-FD2F-41EF-B3FA-ACDDE2BC094A}"/>
              </a:ext>
            </a:extLst>
          </p:cNvPr>
          <p:cNvSpPr txBox="1"/>
          <p:nvPr/>
        </p:nvSpPr>
        <p:spPr>
          <a:xfrm>
            <a:off x="933543" y="6209678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삭제하기에 있는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버튼을 누르면 삭제할 건지 묻는다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D5B157-3DEC-4CFE-86D5-020778F6C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686" y="657166"/>
            <a:ext cx="4067743" cy="1209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B200A9-CED1-4CFE-95B5-D66E8B9B1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686" y="2083076"/>
            <a:ext cx="5723081" cy="19552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3152F1-417D-4E24-9DFA-E47B92429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686" y="4201322"/>
            <a:ext cx="4586639" cy="19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363B25A-4FD3-4253-9700-337262BF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99" y="569844"/>
            <a:ext cx="5748524" cy="38307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943F359-44BF-4143-ADCD-01E8DA66525E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관리자페이지 상품관리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0C6C7-05A0-4FF3-B317-BE14BBFB271C}"/>
              </a:ext>
            </a:extLst>
          </p:cNvPr>
          <p:cNvSpPr txBox="1"/>
          <p:nvPr/>
        </p:nvSpPr>
        <p:spPr>
          <a:xfrm>
            <a:off x="3783268" y="1415615"/>
            <a:ext cx="558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카테고리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가격 별 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검색을 할 수 있다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955D124-C13E-4C23-A633-D4B4AA6B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906" y="933911"/>
            <a:ext cx="3543795" cy="419158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B52FB89-45DF-48CB-818A-B9C6BDDD10D3}"/>
              </a:ext>
            </a:extLst>
          </p:cNvPr>
          <p:cNvCxnSpPr>
            <a:cxnSpLocks/>
          </p:cNvCxnSpPr>
          <p:nvPr/>
        </p:nvCxnSpPr>
        <p:spPr>
          <a:xfrm flipV="1">
            <a:off x="1552203" y="3029704"/>
            <a:ext cx="59058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33FF92-00D2-49C9-948D-22DF47B1C6B7}"/>
              </a:ext>
            </a:extLst>
          </p:cNvPr>
          <p:cNvSpPr txBox="1"/>
          <p:nvPr/>
        </p:nvSpPr>
        <p:spPr>
          <a:xfrm>
            <a:off x="6096000" y="5237868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상품추가를 누르면 상품을 추가할 수 있는 창으로 이동</a:t>
            </a:r>
          </a:p>
        </p:txBody>
      </p:sp>
    </p:spTree>
    <p:extLst>
      <p:ext uri="{BB962C8B-B14F-4D97-AF65-F5344CB8AC3E}">
        <p14:creationId xmlns:p14="http://schemas.microsoft.com/office/powerpoint/2010/main" val="4031468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359-44BF-4143-ADCD-01E8DA66525E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관리자페이지 상품관리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3FF92-00D2-49C9-948D-22DF47B1C6B7}"/>
              </a:ext>
            </a:extLst>
          </p:cNvPr>
          <p:cNvSpPr txBox="1"/>
          <p:nvPr/>
        </p:nvSpPr>
        <p:spPr>
          <a:xfrm>
            <a:off x="5578147" y="4152044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</a:t>
            </a: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추가시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이미지를 제외한 모든 칸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C2FD8C-E71E-4D39-ABB8-60EAF72B3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18" y="622038"/>
            <a:ext cx="3798929" cy="4952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32CBBB-03CC-46DA-AE82-F8DB7FF1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312" y="4716492"/>
            <a:ext cx="3077004" cy="55252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1A99BF-62E4-4920-BAAD-443C48B5D049}"/>
              </a:ext>
            </a:extLst>
          </p:cNvPr>
          <p:cNvCxnSpPr>
            <a:cxnSpLocks/>
          </p:cNvCxnSpPr>
          <p:nvPr/>
        </p:nvCxnSpPr>
        <p:spPr>
          <a:xfrm flipV="1">
            <a:off x="2029034" y="5082705"/>
            <a:ext cx="369752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BAC560-D7DC-40FF-ABD2-75E5E476065D}"/>
              </a:ext>
            </a:extLst>
          </p:cNvPr>
          <p:cNvSpPr/>
          <p:nvPr/>
        </p:nvSpPr>
        <p:spPr>
          <a:xfrm>
            <a:off x="1301258" y="5001914"/>
            <a:ext cx="727776" cy="534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31FA8C0-210D-4714-87C8-4C3B2EF4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7" y="576613"/>
            <a:ext cx="2299950" cy="34083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EFFF54-24C0-4740-8197-2F6B028AC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299" y="5349810"/>
            <a:ext cx="6593029" cy="10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0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F2FF7-A5E5-4E8D-B50C-66DDB8BE4EEC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기술 상세서 </a:t>
            </a:r>
            <a:r>
              <a:rPr lang="ko-KR" altLang="en-US" sz="20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관리자페이지 주문관리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710E8E-C3EB-4198-84B5-363570D04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8" y="1929854"/>
            <a:ext cx="6277530" cy="3236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71492-5A60-417C-AEEA-4071E0E877E1}"/>
              </a:ext>
            </a:extLst>
          </p:cNvPr>
          <p:cNvSpPr txBox="1"/>
          <p:nvPr/>
        </p:nvSpPr>
        <p:spPr>
          <a:xfrm>
            <a:off x="3302356" y="2761083"/>
            <a:ext cx="55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날짜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상태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 각 항목에 따라 검색 가능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DAF6D-10A3-40B6-80F8-489DA02B0631}"/>
              </a:ext>
            </a:extLst>
          </p:cNvPr>
          <p:cNvSpPr txBox="1"/>
          <p:nvPr/>
        </p:nvSpPr>
        <p:spPr>
          <a:xfrm>
            <a:off x="7529398" y="1667983"/>
            <a:ext cx="6753778" cy="93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체크박스를 체크하고 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완료를 누르면 주문상태가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COMPLETE</a:t>
            </a:r>
          </a:p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주문취소를 누르면 주문상태가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CANCEL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055C6D0-3186-4577-A040-DD16764950B3}"/>
              </a:ext>
            </a:extLst>
          </p:cNvPr>
          <p:cNvCxnSpPr>
            <a:cxnSpLocks/>
          </p:cNvCxnSpPr>
          <p:nvPr/>
        </p:nvCxnSpPr>
        <p:spPr>
          <a:xfrm>
            <a:off x="2036460" y="3128664"/>
            <a:ext cx="56675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AA8CC11-1FA0-4977-9C4C-EFC98129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020" y="2708155"/>
            <a:ext cx="3991878" cy="1339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77E310-B201-4104-9FA8-4FD104D65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3571876"/>
            <a:ext cx="180976" cy="177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422FE8-2FF7-46F9-AA19-CCC9760F1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997" y="4170783"/>
            <a:ext cx="4848226" cy="89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53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B89DA-03F1-4BCF-8AFD-C54BD9CF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209" y="1743456"/>
            <a:ext cx="9612971" cy="1545009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b="1" dirty="0"/>
              <a:t>개발자 테스트</a:t>
            </a:r>
          </a:p>
        </p:txBody>
      </p:sp>
    </p:spTree>
    <p:extLst>
      <p:ext uri="{BB962C8B-B14F-4D97-AF65-F5344CB8AC3E}">
        <p14:creationId xmlns:p14="http://schemas.microsoft.com/office/powerpoint/2010/main" val="1189348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64D253-3753-4FD8-B80B-335FC188230C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개발자테스트</a:t>
            </a:r>
            <a:endParaRPr lang="ko-KR" altLang="en-US" sz="2000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B397D8-9960-461B-83AE-B3744B24A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812460"/>
              </p:ext>
            </p:extLst>
          </p:nvPr>
        </p:nvGraphicFramePr>
        <p:xfrm>
          <a:off x="906011" y="847288"/>
          <a:ext cx="10950921" cy="57128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4725">
                  <a:extLst>
                    <a:ext uri="{9D8B030D-6E8A-4147-A177-3AD203B41FA5}">
                      <a16:colId xmlns:a16="http://schemas.microsoft.com/office/drawing/2014/main" val="838886260"/>
                    </a:ext>
                  </a:extLst>
                </a:gridCol>
                <a:gridCol w="1341450">
                  <a:extLst>
                    <a:ext uri="{9D8B030D-6E8A-4147-A177-3AD203B41FA5}">
                      <a16:colId xmlns:a16="http://schemas.microsoft.com/office/drawing/2014/main" val="2867941011"/>
                    </a:ext>
                  </a:extLst>
                </a:gridCol>
                <a:gridCol w="2693208">
                  <a:extLst>
                    <a:ext uri="{9D8B030D-6E8A-4147-A177-3AD203B41FA5}">
                      <a16:colId xmlns:a16="http://schemas.microsoft.com/office/drawing/2014/main" val="1238003873"/>
                    </a:ext>
                  </a:extLst>
                </a:gridCol>
                <a:gridCol w="2555887">
                  <a:extLst>
                    <a:ext uri="{9D8B030D-6E8A-4147-A177-3AD203B41FA5}">
                      <a16:colId xmlns:a16="http://schemas.microsoft.com/office/drawing/2014/main" val="2505837372"/>
                    </a:ext>
                  </a:extLst>
                </a:gridCol>
                <a:gridCol w="1594840">
                  <a:extLst>
                    <a:ext uri="{9D8B030D-6E8A-4147-A177-3AD203B41FA5}">
                      <a16:colId xmlns:a16="http://schemas.microsoft.com/office/drawing/2014/main" val="2549800893"/>
                    </a:ext>
                  </a:extLst>
                </a:gridCol>
                <a:gridCol w="1526796">
                  <a:extLst>
                    <a:ext uri="{9D8B030D-6E8A-4147-A177-3AD203B41FA5}">
                      <a16:colId xmlns:a16="http://schemas.microsoft.com/office/drawing/2014/main" val="3786995508"/>
                    </a:ext>
                  </a:extLst>
                </a:gridCol>
                <a:gridCol w="364015">
                  <a:extLst>
                    <a:ext uri="{9D8B030D-6E8A-4147-A177-3AD203B41FA5}">
                      <a16:colId xmlns:a16="http://schemas.microsoft.com/office/drawing/2014/main" val="634177506"/>
                    </a:ext>
                  </a:extLst>
                </a:gridCol>
              </a:tblGrid>
              <a:tr h="474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테스트 시나리오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테스트 케이스 </a:t>
                      </a:r>
                      <a:r>
                        <a:rPr lang="en-US" altLang="ko-KR" sz="900" u="none" strike="noStrike" dirty="0">
                          <a:effectLst/>
                        </a:rPr>
                        <a:t>ID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테스트 케이스 상세설명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사전조건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테스트 데이터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예상 결과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결과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94483"/>
                  </a:ext>
                </a:extLst>
              </a:tr>
              <a:tr h="3077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메인 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메인페이지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 클릭 시 메인 페이지로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로고 클릭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메인 페이지로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1346116227"/>
                  </a:ext>
                </a:extLst>
              </a:tr>
              <a:tr h="307723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회원가입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회원가입페이지 이동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우측 상단 회원가입 버튼 클릭시 회원가입페이지로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로그아웃 상태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회원가입 버튼 클릭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회원가입 페이지로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1653883448"/>
                  </a:ext>
                </a:extLst>
              </a:tr>
              <a:tr h="307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 요소 공백 검사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회원가입 시 필수 요소 미작성 시 알림창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각각의 값을 입력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아이디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비밀번호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비밀번호 확인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이름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전화번호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공백 상태에서 회원가입버튼 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클릭 시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알림창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2912545370"/>
                  </a:ext>
                </a:extLst>
              </a:tr>
              <a:tr h="441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ID </a:t>
                      </a:r>
                      <a:r>
                        <a:rPr lang="ko-KR" altLang="en-US" sz="900" u="none" strike="noStrike">
                          <a:effectLst/>
                        </a:rPr>
                        <a:t>유효성 검사 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성공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4~15</a:t>
                      </a:r>
                      <a:r>
                        <a:rPr lang="ko-KR" altLang="en-US" sz="900" u="none" strike="noStrike" dirty="0">
                          <a:effectLst/>
                        </a:rPr>
                        <a:t>자인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영소문자를</a:t>
                      </a:r>
                      <a:r>
                        <a:rPr lang="ko-KR" altLang="en-US" sz="900" u="none" strike="noStrike" dirty="0">
                          <a:effectLst/>
                        </a:rPr>
                        <a:t> 조합해서작성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조건에 부합할 시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알림창이</a:t>
                      </a:r>
                      <a:r>
                        <a:rPr lang="ko-KR" altLang="en-US" sz="900" u="none" strike="noStrike" dirty="0">
                          <a:effectLst/>
                        </a:rPr>
                        <a:t> 뜨지 않는다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 공백검사 성공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ID: test5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알림창이 뜨지 않는다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924819520"/>
                  </a:ext>
                </a:extLst>
              </a:tr>
              <a:tr h="307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ID </a:t>
                      </a:r>
                      <a:r>
                        <a:rPr lang="ko-KR" altLang="en-US" sz="900" u="none" strike="noStrike">
                          <a:effectLst/>
                        </a:rPr>
                        <a:t>유효성 검사 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실패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조건에 부합하지 않으면 알림창이 뜬다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 공백검사 성공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ID: 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알림창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913434239"/>
                  </a:ext>
                </a:extLst>
              </a:tr>
              <a:tr h="307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ID </a:t>
                      </a:r>
                      <a:r>
                        <a:rPr lang="ko-KR" altLang="en-US" sz="900" u="none" strike="noStrike">
                          <a:effectLst/>
                        </a:rPr>
                        <a:t>중복 검사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성공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중복되는 아이디가 없으면 경고문구가 뜨지 않는다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 공백검사 성공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아이디유효성검사 성공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ID: test6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경고문구가 뜨지않는다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3029907272"/>
                  </a:ext>
                </a:extLst>
              </a:tr>
              <a:tr h="307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ID </a:t>
                      </a:r>
                      <a:r>
                        <a:rPr lang="ko-KR" altLang="en-US" sz="900" u="none" strike="noStrike">
                          <a:effectLst/>
                        </a:rPr>
                        <a:t>중복 검사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실패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중복되는 아이디가 있으면 경고 문구가 뜬다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 공백검사 성공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아이디유효성검사 성공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ID:test0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경고문구가 뜬다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3890402401"/>
                  </a:ext>
                </a:extLst>
              </a:tr>
              <a:tr h="307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PW </a:t>
                      </a:r>
                      <a:r>
                        <a:rPr lang="ko-KR" altLang="en-US" sz="900" u="none" strike="noStrike">
                          <a:effectLst/>
                        </a:rPr>
                        <a:t>유효성 검사 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성공</a:t>
                      </a:r>
                      <a:r>
                        <a:rPr lang="en-US" altLang="ko-KR" sz="900" u="none" strike="noStrike">
                          <a:effectLst/>
                        </a:rPr>
                        <a:t>)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r>
                        <a:rPr lang="ko-KR" altLang="en-US" sz="900" u="none" strike="noStrike">
                          <a:effectLst/>
                        </a:rPr>
                        <a:t>자 이상 작성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조건에 부합할 시 알림창이 뜨지 않는다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 공백검사 성공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아이디 유효성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중복검사 성공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PW: 123123213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알림창이 뜨지 않는다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328973095"/>
                  </a:ext>
                </a:extLst>
              </a:tr>
              <a:tr h="307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PW </a:t>
                      </a:r>
                      <a:r>
                        <a:rPr lang="ko-KR" altLang="en-US" sz="900" u="none" strike="noStrike" dirty="0">
                          <a:effectLst/>
                        </a:rPr>
                        <a:t>유효성 검사 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실패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조건에 부합하지 않으면 알림창이 뜬다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 공백검사 성공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아이디 유효성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중복검사 성공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PW: 123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알림창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4016455301"/>
                  </a:ext>
                </a:extLst>
              </a:tr>
              <a:tr h="368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PW </a:t>
                      </a:r>
                      <a:r>
                        <a:rPr lang="ko-KR" altLang="en-US" sz="900" u="none" strike="noStrike" dirty="0">
                          <a:effectLst/>
                        </a:rPr>
                        <a:t>확인 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성공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비밀번호와 비밀번호확인이 일치하면 알림창이 뜨지 않는다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전체 공백검사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아이디 유효성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중복검사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>
                          <a:effectLst/>
                        </a:rPr>
                        <a:t>비밀번호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비밀번호확인 유효성 검사 성공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PW: 123123123 </a:t>
                      </a:r>
                    </a:p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PW2: 123123123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알림창이 뜨지 않는다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272890850"/>
                  </a:ext>
                </a:extLst>
              </a:tr>
              <a:tr h="307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PW </a:t>
                      </a:r>
                      <a:r>
                        <a:rPr lang="ko-KR" altLang="en-US" sz="900" u="none" strike="noStrike">
                          <a:effectLst/>
                        </a:rPr>
                        <a:t>확인 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실패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조건에 부합하지 않으면 알림창이 뜬다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전체 공백검사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아이디 유효성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중복검사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비밀번호 유효성 검사 성공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PW:123123123 </a:t>
                      </a:r>
                    </a:p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PW2:123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알림창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3192605023"/>
                  </a:ext>
                </a:extLst>
              </a:tr>
              <a:tr h="368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연락처 유효성 검사 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성공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-'</a:t>
                      </a:r>
                      <a:r>
                        <a:rPr lang="ko-KR" altLang="en-US" sz="900" u="none" strike="noStrike">
                          <a:effectLst/>
                        </a:rPr>
                        <a:t>를 포함하여 </a:t>
                      </a:r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r>
                        <a:rPr lang="ko-KR" altLang="en-US" sz="900" u="none" strike="noStrike">
                          <a:effectLst/>
                        </a:rPr>
                        <a:t>자리 숫자를 입력하면 알림창이 뜨지 않는다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전체 공백검사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아이디 유효성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중복검사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>
                          <a:effectLst/>
                        </a:rPr>
                        <a:t>비밀번호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비밀번호확인 유효성 검사 성공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010-0000-0000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알림창이 뜨지 않는다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2695381342"/>
                  </a:ext>
                </a:extLst>
              </a:tr>
              <a:tr h="307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연락처 유효성 검사 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실패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조건에 부합하지 않으면 알림창이 뜬다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전체 공백검사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아이디 유효성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중복검사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비밀번호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비밀번호확인 유효성 검사 성공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010-00000000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알림창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2623487910"/>
                  </a:ext>
                </a:extLst>
              </a:tr>
              <a:tr h="307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연락처 중복 검사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성공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중복되는 연락처가 없으면 경고문구가 뜨지않는다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전체 공백검사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아이디 유효성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중복검사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>
                          <a:effectLst/>
                        </a:rPr>
                        <a:t>비밀번호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비밀번호확인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연락처 유효성 검사 성공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010-0000-0001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경고문구가 뜨지 않는다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453142320"/>
                  </a:ext>
                </a:extLst>
              </a:tr>
              <a:tr h="307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연락처 중복 검사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실패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중복되는 연락처가 있으면 경고문구가 뜬다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전체 공백검사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아이디 유효성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중복검사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비밀번호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비밀번호확인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연락처 유효성 검사 성공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010-0000-0000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경고문구가 뜬다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4118651186"/>
                  </a:ext>
                </a:extLst>
              </a:tr>
              <a:tr h="368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회원가입 성공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각 항목을 조건에 맞게 작성한 후 가입하기 버튼 클릭시 가입성공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로그아웃 상태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메인 페이지로 이동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PASS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1" marR="3181" marT="3181" marB="0" anchor="ctr"/>
                </a:tc>
                <a:extLst>
                  <a:ext uri="{0D108BD9-81ED-4DB2-BD59-A6C34878D82A}">
                    <a16:rowId xmlns:a16="http://schemas.microsoft.com/office/drawing/2014/main" val="2927322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996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64D253-3753-4FD8-B80B-335FC188230C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개발자테스트</a:t>
            </a:r>
            <a:endParaRPr lang="ko-KR" altLang="en-US" sz="2000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7F3016-0CDD-4C6A-A8A5-00DDBD176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85410"/>
              </p:ext>
            </p:extLst>
          </p:nvPr>
        </p:nvGraphicFramePr>
        <p:xfrm>
          <a:off x="838199" y="858316"/>
          <a:ext cx="11172825" cy="5532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957">
                  <a:extLst>
                    <a:ext uri="{9D8B030D-6E8A-4147-A177-3AD203B41FA5}">
                      <a16:colId xmlns:a16="http://schemas.microsoft.com/office/drawing/2014/main" val="1355814238"/>
                    </a:ext>
                  </a:extLst>
                </a:gridCol>
                <a:gridCol w="1452284">
                  <a:extLst>
                    <a:ext uri="{9D8B030D-6E8A-4147-A177-3AD203B41FA5}">
                      <a16:colId xmlns:a16="http://schemas.microsoft.com/office/drawing/2014/main" val="1218997209"/>
                    </a:ext>
                  </a:extLst>
                </a:gridCol>
                <a:gridCol w="3083020">
                  <a:extLst>
                    <a:ext uri="{9D8B030D-6E8A-4147-A177-3AD203B41FA5}">
                      <a16:colId xmlns:a16="http://schemas.microsoft.com/office/drawing/2014/main" val="2861417032"/>
                    </a:ext>
                  </a:extLst>
                </a:gridCol>
                <a:gridCol w="1672025">
                  <a:extLst>
                    <a:ext uri="{9D8B030D-6E8A-4147-A177-3AD203B41FA5}">
                      <a16:colId xmlns:a16="http://schemas.microsoft.com/office/drawing/2014/main" val="2983445911"/>
                    </a:ext>
                  </a:extLst>
                </a:gridCol>
                <a:gridCol w="1348119">
                  <a:extLst>
                    <a:ext uri="{9D8B030D-6E8A-4147-A177-3AD203B41FA5}">
                      <a16:colId xmlns:a16="http://schemas.microsoft.com/office/drawing/2014/main" val="2614201130"/>
                    </a:ext>
                  </a:extLst>
                </a:gridCol>
                <a:gridCol w="2340269">
                  <a:extLst>
                    <a:ext uri="{9D8B030D-6E8A-4147-A177-3AD203B41FA5}">
                      <a16:colId xmlns:a16="http://schemas.microsoft.com/office/drawing/2014/main" val="3573984604"/>
                    </a:ext>
                  </a:extLst>
                </a:gridCol>
                <a:gridCol w="329151">
                  <a:extLst>
                    <a:ext uri="{9D8B030D-6E8A-4147-A177-3AD203B41FA5}">
                      <a16:colId xmlns:a16="http://schemas.microsoft.com/office/drawing/2014/main" val="4000687727"/>
                    </a:ext>
                  </a:extLst>
                </a:gridCol>
              </a:tblGrid>
              <a:tr h="475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시나리오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케이스 </a:t>
                      </a:r>
                      <a:r>
                        <a:rPr lang="en-US" altLang="ko-KR" sz="1000" u="none" strike="noStrike" dirty="0">
                          <a:effectLst/>
                        </a:rPr>
                        <a:t>ID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케이스 상세설명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사전조건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예상 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395207"/>
                  </a:ext>
                </a:extLst>
              </a:tr>
              <a:tr h="3620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로그인페이지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우측 상단 로그인 버튼 클릭시 로그인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로그아웃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236358754"/>
                  </a:ext>
                </a:extLst>
              </a:tr>
              <a:tr h="493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전체 요소 공백 검사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시 필수 요소 미작성 시 알림창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각각의 값을 입력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아이디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비밀번호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비밀번호 확인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이름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전화번호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공백 상태에서 로그인 버튼 클릭 시 알림창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1596490771"/>
                  </a:ext>
                </a:extLst>
              </a:tr>
              <a:tr h="4136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유효성 검사 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성공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회원정보와 일치하면 로그인 처리되고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메인페이지로</a:t>
                      </a:r>
                      <a:r>
                        <a:rPr lang="ko-KR" altLang="en-US" sz="1000" u="none" strike="noStrike" dirty="0">
                          <a:effectLst/>
                        </a:rPr>
                        <a:t>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전체 공백검사 성공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전체 유효성 검사 성공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아이디</a:t>
                      </a:r>
                      <a:r>
                        <a:rPr lang="en-US" altLang="ko-KR" sz="1000" u="none" strike="noStrike" dirty="0">
                          <a:effectLst/>
                        </a:rPr>
                        <a:t>: test0 </a:t>
                      </a: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비밀번호</a:t>
                      </a:r>
                      <a:r>
                        <a:rPr lang="en-US" altLang="ko-KR" sz="1000" u="none" strike="noStrike" dirty="0">
                          <a:effectLst/>
                        </a:rPr>
                        <a:t>: 123123123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처리되며 메인페이지로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3156743013"/>
                  </a:ext>
                </a:extLst>
              </a:tr>
              <a:tr h="209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유효성 검사 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실패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실패 시 알림창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값을 입력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아이디</a:t>
                      </a:r>
                      <a:r>
                        <a:rPr lang="en-US" altLang="ko-KR" sz="1000" u="none" strike="noStrike">
                          <a:effectLst/>
                        </a:rPr>
                        <a:t>: 0000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알림창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912803178"/>
                  </a:ext>
                </a:extLst>
              </a:tr>
              <a:tr h="362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로그아웃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로그아웃 성공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우측 상단 로그아웃 버튼 클릭시 로그아웃 처리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로그아웃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로그아웃 처리되며 메인페이지로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1684418539"/>
                  </a:ext>
                </a:extLst>
              </a:tr>
              <a:tr h="3620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마이페이지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마이페이지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상단 마이페이지 버튼 클릭 시 마이페이지로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마이페이지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마이페이지로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3482097603"/>
                  </a:ext>
                </a:extLst>
              </a:tr>
              <a:tr h="362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취소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주문내역에서 주문 취소 버튼 클릭시 해당 주문 취소 처리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해당 주문 상태 </a:t>
                      </a:r>
                      <a:r>
                        <a:rPr lang="en-US" altLang="ko-KR" sz="1000" u="none" strike="noStrike" dirty="0">
                          <a:effectLst/>
                        </a:rPr>
                        <a:t>= </a:t>
                      </a:r>
                      <a:r>
                        <a:rPr lang="ko-KR" altLang="en-US" sz="1000" u="none" strike="noStrike" dirty="0">
                          <a:effectLst/>
                        </a:rPr>
                        <a:t>주문 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취소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취소 처리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3796437277"/>
                  </a:ext>
                </a:extLst>
              </a:tr>
              <a:tr h="45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작성 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새로운 리뷰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리뷰 작성 버튼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클릭시</a:t>
                      </a:r>
                      <a:r>
                        <a:rPr lang="ko-KR" altLang="en-US" sz="1000" u="none" strike="noStrike" dirty="0">
                          <a:effectLst/>
                        </a:rPr>
                        <a:t> 해당 주문에 대한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리뷰 작성 페이지로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해당 주문 상태 </a:t>
                      </a:r>
                      <a:r>
                        <a:rPr lang="en-US" altLang="ko-KR" sz="1000" u="none" strike="noStrike" dirty="0">
                          <a:effectLst/>
                        </a:rPr>
                        <a:t>= </a:t>
                      </a:r>
                      <a:r>
                        <a:rPr lang="ko-KR" altLang="en-US" sz="1000" u="none" strike="noStrike" dirty="0">
                          <a:effectLst/>
                        </a:rPr>
                        <a:t>배송 완료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작성되지 않은 리뷰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작성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작성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1229190016"/>
                  </a:ext>
                </a:extLst>
              </a:tr>
              <a:tr h="451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작성 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작성된 리뷰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리뷰 작성 버튼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클릭시</a:t>
                      </a:r>
                      <a:r>
                        <a:rPr lang="ko-KR" altLang="en-US" sz="1000" u="none" strike="noStrike" dirty="0">
                          <a:effectLst/>
                        </a:rPr>
                        <a:t> 해당 주문에 대해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작성된 리뷰 상세 페이지로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해당 주문 상태 </a:t>
                      </a:r>
                      <a:r>
                        <a:rPr lang="en-US" altLang="ko-KR" sz="1000" u="none" strike="noStrike" dirty="0">
                          <a:effectLst/>
                        </a:rPr>
                        <a:t>= </a:t>
                      </a:r>
                      <a:r>
                        <a:rPr lang="ko-KR" altLang="en-US" sz="1000" u="none" strike="noStrike" dirty="0">
                          <a:effectLst/>
                        </a:rPr>
                        <a:t>배송완료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이미 작성된 리뷰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작성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상세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996721299"/>
                  </a:ext>
                </a:extLst>
              </a:tr>
              <a:tr h="3620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리뷰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리뷰목록페이지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상단 후기 버튼 클릭시 리뷰 목록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목록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3001041066"/>
                  </a:ext>
                </a:extLst>
              </a:tr>
              <a:tr h="272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리뷰상세페이지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제목 클릭시 리뷰상세페이지로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제목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해당 리뷰 상세페이지로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1059357985"/>
                  </a:ext>
                </a:extLst>
              </a:tr>
              <a:tr h="4136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삭제 버튼 클릭 시 해당 리뷰 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작성자 </a:t>
                      </a:r>
                      <a:r>
                        <a:rPr lang="en-US" altLang="ko-KR" sz="1000" u="none" strike="noStrike" dirty="0">
                          <a:effectLst/>
                        </a:rPr>
                        <a:t>ID =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접속자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ID, </a:t>
                      </a:r>
                    </a:p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접속자</a:t>
                      </a:r>
                      <a:r>
                        <a:rPr lang="ko-KR" altLang="en-US" sz="1000" u="none" strike="noStrike" dirty="0">
                          <a:effectLst/>
                        </a:rPr>
                        <a:t> 권한 </a:t>
                      </a:r>
                      <a:r>
                        <a:rPr lang="en-US" altLang="ko-KR" sz="1000" u="none" strike="noStrike" dirty="0">
                          <a:effectLst/>
                        </a:rPr>
                        <a:t>=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관리자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삭제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해당 리뷰가 삭제되고 리뷰페이지로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651925227"/>
                  </a:ext>
                </a:extLst>
              </a:tr>
              <a:tr h="540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남기기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리뷰 남기기 버튼 클릭 시 마이페이지로 이동하여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리뷰 작성이 가능한 주문내역 확인 가능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후기 남기기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마이페이지로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3" marR="3783" marT="3783" marB="0" anchor="ctr"/>
                </a:tc>
                <a:extLst>
                  <a:ext uri="{0D108BD9-81ED-4DB2-BD59-A6C34878D82A}">
                    <a16:rowId xmlns:a16="http://schemas.microsoft.com/office/drawing/2014/main" val="1134039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778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64D253-3753-4FD8-B80B-335FC188230C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개발자테스트</a:t>
            </a:r>
            <a:endParaRPr lang="ko-KR" altLang="en-US" sz="2000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DA7FF3E-2E89-4A1C-B261-591985499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38364"/>
              </p:ext>
            </p:extLst>
          </p:nvPr>
        </p:nvGraphicFramePr>
        <p:xfrm>
          <a:off x="695418" y="962025"/>
          <a:ext cx="11353801" cy="5352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7866">
                  <a:extLst>
                    <a:ext uri="{9D8B030D-6E8A-4147-A177-3AD203B41FA5}">
                      <a16:colId xmlns:a16="http://schemas.microsoft.com/office/drawing/2014/main" val="2101098165"/>
                    </a:ext>
                  </a:extLst>
                </a:gridCol>
                <a:gridCol w="1473281">
                  <a:extLst>
                    <a:ext uri="{9D8B030D-6E8A-4147-A177-3AD203B41FA5}">
                      <a16:colId xmlns:a16="http://schemas.microsoft.com/office/drawing/2014/main" val="1558917914"/>
                    </a:ext>
                  </a:extLst>
                </a:gridCol>
                <a:gridCol w="3594340">
                  <a:extLst>
                    <a:ext uri="{9D8B030D-6E8A-4147-A177-3AD203B41FA5}">
                      <a16:colId xmlns:a16="http://schemas.microsoft.com/office/drawing/2014/main" val="2167431230"/>
                    </a:ext>
                  </a:extLst>
                </a:gridCol>
                <a:gridCol w="1180878">
                  <a:extLst>
                    <a:ext uri="{9D8B030D-6E8A-4147-A177-3AD203B41FA5}">
                      <a16:colId xmlns:a16="http://schemas.microsoft.com/office/drawing/2014/main" val="4174528449"/>
                    </a:ext>
                  </a:extLst>
                </a:gridCol>
                <a:gridCol w="1836891">
                  <a:extLst>
                    <a:ext uri="{9D8B030D-6E8A-4147-A177-3AD203B41FA5}">
                      <a16:colId xmlns:a16="http://schemas.microsoft.com/office/drawing/2014/main" val="1293521365"/>
                    </a:ext>
                  </a:extLst>
                </a:gridCol>
                <a:gridCol w="2018696">
                  <a:extLst>
                    <a:ext uri="{9D8B030D-6E8A-4147-A177-3AD203B41FA5}">
                      <a16:colId xmlns:a16="http://schemas.microsoft.com/office/drawing/2014/main" val="3379767665"/>
                    </a:ext>
                  </a:extLst>
                </a:gridCol>
                <a:gridCol w="321849">
                  <a:extLst>
                    <a:ext uri="{9D8B030D-6E8A-4147-A177-3AD203B41FA5}">
                      <a16:colId xmlns:a16="http://schemas.microsoft.com/office/drawing/2014/main" val="1049050731"/>
                    </a:ext>
                  </a:extLst>
                </a:gridCol>
              </a:tblGrid>
              <a:tr h="4196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시나리오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케이스 </a:t>
                      </a:r>
                      <a:r>
                        <a:rPr lang="en-US" altLang="ko-KR" sz="1000" u="none" strike="noStrike" dirty="0">
                          <a:effectLst/>
                        </a:rPr>
                        <a:t>ID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케이스 상세설명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사전조건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예상 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465493"/>
                  </a:ext>
                </a:extLst>
              </a:tr>
              <a:tr h="3500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공지사항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공지사항 목록 페이지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상단 공지사항 버튼 클릭 시 공지사항 목록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공지사항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공지사항 목록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3450757958"/>
                  </a:ext>
                </a:extLst>
              </a:tr>
              <a:tr h="35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공지사항상세페이지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공지사항 제목 크릭시 공지사항 상세페이지로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공자사항 제목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공지사항 상세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1409824503"/>
                  </a:ext>
                </a:extLst>
              </a:tr>
              <a:tr h="436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공지사항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공지사항 내용 수정 후 수정 버튼 클릭시 입력된 내용으로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접속자권한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=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관리자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수정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공지사항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수정후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공지사항 페이지로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1557189065"/>
                  </a:ext>
                </a:extLst>
              </a:tr>
              <a:tr h="429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공지사항 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공지사항 삭제 버튼 클릭시 해당 공지사항 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접속자권한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=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관리자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삭제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공지사항 삭제 후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공지사항 페이지로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3860185060"/>
                  </a:ext>
                </a:extLst>
              </a:tr>
              <a:tr h="60889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상품목록페이지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상단상품 버튼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클릭시</a:t>
                      </a:r>
                      <a:r>
                        <a:rPr lang="ko-KR" altLang="en-US" sz="1000" u="none" strike="noStrike" dirty="0">
                          <a:effectLst/>
                        </a:rPr>
                        <a:t> 카테고리가 나타나고 카테고리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클릭시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 해당 카테고리의 상품 목록 페이지로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해당 상품 목록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1306163398"/>
                  </a:ext>
                </a:extLst>
              </a:tr>
              <a:tr h="436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상세페이지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상품의 상세보기 버튼 클릭 시 해당 상품의 상세보기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상세보기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해당 상품상세페이지로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582960694"/>
                  </a:ext>
                </a:extLst>
              </a:tr>
              <a:tr h="263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주문금액 계산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상품의 수량 변경에 따라 상품 금액 계산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상품의 개수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개수만큼 주문 금액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2776386739"/>
                  </a:ext>
                </a:extLst>
              </a:tr>
              <a:tr h="35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 추가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 추가 버튼 클릭시 설정개수만큼 장바구니에 추가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장바구니추가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장바구니에 추가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286159924"/>
                  </a:ext>
                </a:extLst>
              </a:tr>
              <a:tr h="436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검색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상품명을 입력 후 검색버튼 클릭시 해당 상품목록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상품명 입력 후 검색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해당 상품 목록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2711257429"/>
                  </a:ext>
                </a:extLst>
              </a:tr>
              <a:tr h="3500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장바구니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장바구니페이지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상단 장바구니 버튼 클릭시 장바구니 화면으로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3869358930"/>
                  </a:ext>
                </a:extLst>
              </a:tr>
              <a:tr h="35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 상품수량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 제품을 수량 변경 시 수량과 상품금액변경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 상품 수량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장바구니 상품 수량</a:t>
                      </a:r>
                      <a:r>
                        <a:rPr lang="en-US" altLang="ko-KR" sz="1000" u="none" strike="noStrike" dirty="0">
                          <a:effectLst/>
                        </a:rPr>
                        <a:t>,</a:t>
                      </a:r>
                      <a:r>
                        <a:rPr lang="ko-KR" altLang="en-US" sz="1000" u="none" strike="noStrike" dirty="0">
                          <a:effectLst/>
                        </a:rPr>
                        <a:t> 상품 금액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27376111"/>
                  </a:ext>
                </a:extLst>
              </a:tr>
              <a:tr h="2966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 금액 계산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 제품을 체크 시 총 주문 금액 계산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 제품의 체크박스에 체크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총 금액이 상품체크에 따라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46363671"/>
                  </a:ext>
                </a:extLst>
              </a:tr>
              <a:tr h="263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장바구니 상품삭제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삭제 버튼 클릭 시 장바구니 제품 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삭제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해당 상품이 장바구니에서 삭제됨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21" marR="3521" marT="3521" marB="0" anchor="ctr"/>
                </a:tc>
                <a:extLst>
                  <a:ext uri="{0D108BD9-81ED-4DB2-BD59-A6C34878D82A}">
                    <a16:rowId xmlns:a16="http://schemas.microsoft.com/office/drawing/2014/main" val="3411854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937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64D253-3753-4FD8-B80B-335FC188230C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개발자테스트</a:t>
            </a:r>
            <a:endParaRPr lang="ko-KR" altLang="en-US" sz="2000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0244B47-B0C5-4879-A090-2D8B71E94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88847"/>
              </p:ext>
            </p:extLst>
          </p:nvPr>
        </p:nvGraphicFramePr>
        <p:xfrm>
          <a:off x="762093" y="1057275"/>
          <a:ext cx="11344181" cy="49339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5506">
                  <a:extLst>
                    <a:ext uri="{9D8B030D-6E8A-4147-A177-3AD203B41FA5}">
                      <a16:colId xmlns:a16="http://schemas.microsoft.com/office/drawing/2014/main" val="422718806"/>
                    </a:ext>
                  </a:extLst>
                </a:gridCol>
                <a:gridCol w="1703964">
                  <a:extLst>
                    <a:ext uri="{9D8B030D-6E8A-4147-A177-3AD203B41FA5}">
                      <a16:colId xmlns:a16="http://schemas.microsoft.com/office/drawing/2014/main" val="3323060243"/>
                    </a:ext>
                  </a:extLst>
                </a:gridCol>
                <a:gridCol w="3065625">
                  <a:extLst>
                    <a:ext uri="{9D8B030D-6E8A-4147-A177-3AD203B41FA5}">
                      <a16:colId xmlns:a16="http://schemas.microsoft.com/office/drawing/2014/main" val="2789204605"/>
                    </a:ext>
                  </a:extLst>
                </a:gridCol>
                <a:gridCol w="1436522">
                  <a:extLst>
                    <a:ext uri="{9D8B030D-6E8A-4147-A177-3AD203B41FA5}">
                      <a16:colId xmlns:a16="http://schemas.microsoft.com/office/drawing/2014/main" val="2089551636"/>
                    </a:ext>
                  </a:extLst>
                </a:gridCol>
                <a:gridCol w="1615237">
                  <a:extLst>
                    <a:ext uri="{9D8B030D-6E8A-4147-A177-3AD203B41FA5}">
                      <a16:colId xmlns:a16="http://schemas.microsoft.com/office/drawing/2014/main" val="2208051245"/>
                    </a:ext>
                  </a:extLst>
                </a:gridCol>
                <a:gridCol w="2006809">
                  <a:extLst>
                    <a:ext uri="{9D8B030D-6E8A-4147-A177-3AD203B41FA5}">
                      <a16:colId xmlns:a16="http://schemas.microsoft.com/office/drawing/2014/main" val="3815029306"/>
                    </a:ext>
                  </a:extLst>
                </a:gridCol>
                <a:gridCol w="440518">
                  <a:extLst>
                    <a:ext uri="{9D8B030D-6E8A-4147-A177-3AD203B41FA5}">
                      <a16:colId xmlns:a16="http://schemas.microsoft.com/office/drawing/2014/main" val="3181867865"/>
                    </a:ext>
                  </a:extLst>
                </a:gridCol>
              </a:tblGrid>
              <a:tr h="312144"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50" u="none" strike="noStrike" dirty="0">
                          <a:effectLst/>
                        </a:rPr>
                        <a:t>테스트 시나리오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50" u="none" strike="noStrike" dirty="0">
                          <a:effectLst/>
                        </a:rPr>
                        <a:t>테스트 케이스 </a:t>
                      </a:r>
                      <a:r>
                        <a:rPr lang="en-US" altLang="ko-KR" sz="1050" u="none" strike="noStrike" dirty="0">
                          <a:effectLst/>
                        </a:rPr>
                        <a:t>ID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50" u="none" strike="noStrike" dirty="0">
                          <a:effectLst/>
                        </a:rPr>
                        <a:t>테스트 케이스 상세설명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50" u="none" strike="noStrike" dirty="0">
                          <a:effectLst/>
                        </a:rPr>
                        <a:t>사전조건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50" u="none" strike="noStrike" dirty="0">
                          <a:effectLst/>
                        </a:rPr>
                        <a:t>테스트 데이터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50" u="none" strike="noStrike" dirty="0">
                          <a:effectLst/>
                        </a:rPr>
                        <a:t>예상 결과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50" u="none" strike="noStrike" dirty="0">
                          <a:effectLst/>
                        </a:rPr>
                        <a:t>결과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135838"/>
                  </a:ext>
                </a:extLst>
              </a:tr>
              <a:tr h="463905">
                <a:tc rowSpan="8"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50" u="none" strike="noStrike" dirty="0">
                          <a:effectLst/>
                        </a:rPr>
                        <a:t>관리자페이지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관리자페이지 이동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상단 관리자 클릭 시 관리자페이지로 이동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접속자 권한 </a:t>
                      </a:r>
                      <a:r>
                        <a:rPr lang="en-US" altLang="ko-KR" sz="1050" u="none" strike="noStrike">
                          <a:effectLst/>
                        </a:rPr>
                        <a:t>= </a:t>
                      </a:r>
                      <a:r>
                        <a:rPr lang="ko-KR" altLang="en-US" sz="1050" u="none" strike="noStrike">
                          <a:effectLst/>
                        </a:rPr>
                        <a:t>관리자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관리자 버튼 클릭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관리자 페이지로 이동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50" u="none" strike="noStrike">
                          <a:effectLst/>
                        </a:rPr>
                        <a:t>PASS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extLst>
                  <a:ext uri="{0D108BD9-81ED-4DB2-BD59-A6C34878D82A}">
                    <a16:rowId xmlns:a16="http://schemas.microsoft.com/office/drawing/2014/main" val="2909476724"/>
                  </a:ext>
                </a:extLst>
              </a:tr>
              <a:tr h="463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 err="1">
                          <a:effectLst/>
                        </a:rPr>
                        <a:t>메인페이지로</a:t>
                      </a:r>
                      <a:r>
                        <a:rPr lang="ko-KR" altLang="en-US" sz="1050" u="none" strike="noStrike" dirty="0">
                          <a:effectLst/>
                        </a:rPr>
                        <a:t> 이동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상단 홈 버튼 클릭 시 메인페이지로 이동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접속자 권한 </a:t>
                      </a:r>
                      <a:r>
                        <a:rPr lang="en-US" altLang="ko-KR" sz="1050" u="none" strike="noStrike">
                          <a:effectLst/>
                        </a:rPr>
                        <a:t>= </a:t>
                      </a:r>
                      <a:r>
                        <a:rPr lang="ko-KR" altLang="en-US" sz="1050" u="none" strike="noStrike">
                          <a:effectLst/>
                        </a:rPr>
                        <a:t>관리자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홈 버튼 클릭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메인 페이지로 이동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50" u="none" strike="noStrike">
                          <a:effectLst/>
                        </a:rPr>
                        <a:t>PASS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extLst>
                  <a:ext uri="{0D108BD9-81ED-4DB2-BD59-A6C34878D82A}">
                    <a16:rowId xmlns:a16="http://schemas.microsoft.com/office/drawing/2014/main" val="529300336"/>
                  </a:ext>
                </a:extLst>
              </a:tr>
              <a:tr h="6156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회원관리페이지로 이동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상단 회원관리 버튼 클릭 시 </a:t>
                      </a:r>
                      <a:endParaRPr lang="en-US" altLang="ko-KR" sz="1050" u="none" strike="noStrike" dirty="0">
                        <a:effectLst/>
                      </a:endParaRPr>
                    </a:p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회원관리 페이지로 이동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접속자 권한 </a:t>
                      </a:r>
                      <a:r>
                        <a:rPr lang="en-US" altLang="ko-KR" sz="1050" u="none" strike="noStrike">
                          <a:effectLst/>
                        </a:rPr>
                        <a:t>= </a:t>
                      </a:r>
                      <a:r>
                        <a:rPr lang="ko-KR" altLang="en-US" sz="1050" u="none" strike="noStrike">
                          <a:effectLst/>
                        </a:rPr>
                        <a:t>관리자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회원관리 버튼 클릭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회원관리 페이지로 이동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50" u="none" strike="noStrike">
                          <a:effectLst/>
                        </a:rPr>
                        <a:t>PASS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extLst>
                  <a:ext uri="{0D108BD9-81ED-4DB2-BD59-A6C34878D82A}">
                    <a16:rowId xmlns:a16="http://schemas.microsoft.com/office/drawing/2014/main" val="824159293"/>
                  </a:ext>
                </a:extLst>
              </a:tr>
              <a:tr h="6156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회원 검색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검색어 설정</a:t>
                      </a:r>
                      <a:r>
                        <a:rPr lang="en-US" altLang="ko-KR" sz="1050" u="none" strike="noStrike" dirty="0">
                          <a:effectLst/>
                        </a:rPr>
                        <a:t>, </a:t>
                      </a:r>
                      <a:r>
                        <a:rPr lang="ko-KR" altLang="en-US" sz="1050" u="none" strike="noStrike" dirty="0">
                          <a:effectLst/>
                        </a:rPr>
                        <a:t>입력 후 검색 버튼 클릭 시</a:t>
                      </a:r>
                      <a:endParaRPr lang="en-US" altLang="ko-KR" sz="1050" u="none" strike="noStrike" dirty="0">
                        <a:effectLst/>
                      </a:endParaRPr>
                    </a:p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 해당 고객 목록 출력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각각의 값을 입력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검색어 입력 후 </a:t>
                      </a:r>
                      <a:endParaRPr lang="en-US" altLang="ko-KR" sz="1050" u="none" strike="noStrike" dirty="0">
                        <a:effectLst/>
                      </a:endParaRPr>
                    </a:p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검색 버튼 클릭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해당 회원 목록 출력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50" u="none" strike="noStrike">
                          <a:effectLst/>
                        </a:rPr>
                        <a:t>PASS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extLst>
                  <a:ext uri="{0D108BD9-81ED-4DB2-BD59-A6C34878D82A}">
                    <a16:rowId xmlns:a16="http://schemas.microsoft.com/office/drawing/2014/main" val="2174222033"/>
                  </a:ext>
                </a:extLst>
              </a:tr>
              <a:tr h="767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카테고리 관리 페이지 이동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상단 카테고리 관리 버튼 클릭 시 </a:t>
                      </a:r>
                      <a:endParaRPr lang="en-US" altLang="ko-KR" sz="1050" u="none" strike="noStrike" dirty="0">
                        <a:effectLst/>
                      </a:endParaRPr>
                    </a:p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카테고리관리 페이지로 이동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접속자 권한 </a:t>
                      </a:r>
                      <a:r>
                        <a:rPr lang="en-US" altLang="ko-KR" sz="1050" u="none" strike="noStrike">
                          <a:effectLst/>
                        </a:rPr>
                        <a:t>= </a:t>
                      </a:r>
                      <a:r>
                        <a:rPr lang="ko-KR" altLang="en-US" sz="1050" u="none" strike="noStrike">
                          <a:effectLst/>
                        </a:rPr>
                        <a:t>관리자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카테고리 관리 버튼 클릭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카테고리 관리 페이지로 이동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50" u="none" strike="noStrike">
                          <a:effectLst/>
                        </a:rPr>
                        <a:t>PASS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extLst>
                  <a:ext uri="{0D108BD9-81ED-4DB2-BD59-A6C34878D82A}">
                    <a16:rowId xmlns:a16="http://schemas.microsoft.com/office/drawing/2014/main" val="1297805233"/>
                  </a:ext>
                </a:extLst>
              </a:tr>
              <a:tr h="6156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카테고리 추가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추가할 카테고리명 입력 후 추가 버튼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클릭시</a:t>
                      </a:r>
                      <a:r>
                        <a:rPr lang="ko-KR" altLang="en-US" sz="1050" u="none" strike="noStrike" dirty="0">
                          <a:effectLst/>
                        </a:rPr>
                        <a:t> </a:t>
                      </a:r>
                      <a:endParaRPr lang="en-US" altLang="ko-KR" sz="1050" u="none" strike="noStrike" dirty="0">
                        <a:effectLst/>
                      </a:endParaRPr>
                    </a:p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카테고리 추가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카테고리명 입력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카테고리명</a:t>
                      </a:r>
                      <a:r>
                        <a:rPr lang="en-US" altLang="ko-KR" sz="1050" u="none" strike="noStrike" dirty="0">
                          <a:effectLst/>
                        </a:rPr>
                        <a:t>: </a:t>
                      </a:r>
                      <a:r>
                        <a:rPr lang="ko-KR" altLang="en-US" sz="1050" u="none" strike="noStrike" dirty="0">
                          <a:effectLst/>
                        </a:rPr>
                        <a:t>음식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해당 카테고리 추가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50" u="none" strike="noStrike">
                          <a:effectLst/>
                        </a:rPr>
                        <a:t>PASS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extLst>
                  <a:ext uri="{0D108BD9-81ED-4DB2-BD59-A6C34878D82A}">
                    <a16:rowId xmlns:a16="http://schemas.microsoft.com/office/drawing/2014/main" val="2989128879"/>
                  </a:ext>
                </a:extLst>
              </a:tr>
              <a:tr h="463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카테고리 삭제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</a:rPr>
                        <a:t>성공</a:t>
                      </a:r>
                      <a:r>
                        <a:rPr lang="en-US" altLang="ko-KR" sz="1050" u="none" strike="noStrike">
                          <a:effectLst/>
                        </a:rPr>
                        <a:t>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삭제 버튼 클릭 시 카테고리 삭제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　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삭제 버튼 클릭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 dirty="0">
                          <a:effectLst/>
                        </a:rPr>
                        <a:t>해당 카테고리 삭제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50" u="none" strike="noStrike" dirty="0">
                          <a:effectLst/>
                        </a:rPr>
                        <a:t>PASS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extLst>
                  <a:ext uri="{0D108BD9-81ED-4DB2-BD59-A6C34878D82A}">
                    <a16:rowId xmlns:a16="http://schemas.microsoft.com/office/drawing/2014/main" val="1472506494"/>
                  </a:ext>
                </a:extLst>
              </a:tr>
              <a:tr h="6156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카테고리 삭제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</a:rPr>
                        <a:t>실패</a:t>
                      </a:r>
                      <a:r>
                        <a:rPr lang="en-US" altLang="ko-KR" sz="1050" u="none" strike="noStrike">
                          <a:effectLst/>
                        </a:rPr>
                        <a:t>)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카테고리에 속한 상품이 있다면 삭제 실패 알림창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　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삭제 버튼 클릭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050" u="none" strike="noStrike">
                          <a:effectLst/>
                        </a:rPr>
                        <a:t>삭제 실패 알림창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50" u="none" strike="noStrike" dirty="0">
                          <a:effectLst/>
                        </a:rPr>
                        <a:t>PASS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59" marR="6259" marT="6259" marB="0" anchor="ctr"/>
                </a:tc>
                <a:extLst>
                  <a:ext uri="{0D108BD9-81ED-4DB2-BD59-A6C34878D82A}">
                    <a16:rowId xmlns:a16="http://schemas.microsoft.com/office/drawing/2014/main" val="3011732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328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64D253-3753-4FD8-B80B-335FC188230C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개발자테스트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  <a:endParaRPr lang="ko-KR" altLang="en-US" sz="2000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C317F60-74A6-4BEA-B153-79357237B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22394"/>
              </p:ext>
            </p:extLst>
          </p:nvPr>
        </p:nvGraphicFramePr>
        <p:xfrm>
          <a:off x="842960" y="739239"/>
          <a:ext cx="11187114" cy="5492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6967">
                  <a:extLst>
                    <a:ext uri="{9D8B030D-6E8A-4147-A177-3AD203B41FA5}">
                      <a16:colId xmlns:a16="http://schemas.microsoft.com/office/drawing/2014/main" val="350919857"/>
                    </a:ext>
                  </a:extLst>
                </a:gridCol>
                <a:gridCol w="1539297">
                  <a:extLst>
                    <a:ext uri="{9D8B030D-6E8A-4147-A177-3AD203B41FA5}">
                      <a16:colId xmlns:a16="http://schemas.microsoft.com/office/drawing/2014/main" val="2077379737"/>
                    </a:ext>
                  </a:extLst>
                </a:gridCol>
                <a:gridCol w="3612186">
                  <a:extLst>
                    <a:ext uri="{9D8B030D-6E8A-4147-A177-3AD203B41FA5}">
                      <a16:colId xmlns:a16="http://schemas.microsoft.com/office/drawing/2014/main" val="210853919"/>
                    </a:ext>
                  </a:extLst>
                </a:gridCol>
                <a:gridCol w="916973">
                  <a:extLst>
                    <a:ext uri="{9D8B030D-6E8A-4147-A177-3AD203B41FA5}">
                      <a16:colId xmlns:a16="http://schemas.microsoft.com/office/drawing/2014/main" val="2694158519"/>
                    </a:ext>
                  </a:extLst>
                </a:gridCol>
                <a:gridCol w="1998051">
                  <a:extLst>
                    <a:ext uri="{9D8B030D-6E8A-4147-A177-3AD203B41FA5}">
                      <a16:colId xmlns:a16="http://schemas.microsoft.com/office/drawing/2014/main" val="225124810"/>
                    </a:ext>
                  </a:extLst>
                </a:gridCol>
                <a:gridCol w="1674541">
                  <a:extLst>
                    <a:ext uri="{9D8B030D-6E8A-4147-A177-3AD203B41FA5}">
                      <a16:colId xmlns:a16="http://schemas.microsoft.com/office/drawing/2014/main" val="2841154109"/>
                    </a:ext>
                  </a:extLst>
                </a:gridCol>
                <a:gridCol w="419099">
                  <a:extLst>
                    <a:ext uri="{9D8B030D-6E8A-4147-A177-3AD203B41FA5}">
                      <a16:colId xmlns:a16="http://schemas.microsoft.com/office/drawing/2014/main" val="1921824965"/>
                    </a:ext>
                  </a:extLst>
                </a:gridCol>
              </a:tblGrid>
              <a:tr h="4228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시나리오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케이스 </a:t>
                      </a:r>
                      <a:r>
                        <a:rPr lang="en-US" altLang="ko-KR" sz="1000" u="none" strike="noStrike" dirty="0">
                          <a:effectLst/>
                        </a:rPr>
                        <a:t>ID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케이스 상세설명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사전조건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테스트 데이터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예상 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3845"/>
                  </a:ext>
                </a:extLst>
              </a:tr>
              <a:tr h="468639">
                <a:tc rowSpan="11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관리자페이지</a:t>
                      </a:r>
                    </a:p>
                  </a:txBody>
                  <a:tcPr marL="4268" marR="4268" marT="4268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상품관리 페이지로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상단 상품관리 버튼 클릭 시 상품 관리 페이지로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상품관리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관리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extLst>
                  <a:ext uri="{0D108BD9-81ED-4DB2-BD59-A6C34878D82A}">
                    <a16:rowId xmlns:a16="http://schemas.microsoft.com/office/drawing/2014/main" val="2500099082"/>
                  </a:ext>
                </a:extLst>
              </a:tr>
              <a:tr h="468639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검색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검색어 입력 후 검색 버튼 클릭 시 해당 상품 목록 출력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검색어 입력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검색어 </a:t>
                      </a:r>
                      <a:r>
                        <a:rPr lang="en-US" altLang="ko-KR" sz="1000" u="none" strike="noStrike">
                          <a:effectLst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</a:rPr>
                        <a:t>루테인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해당 상품 목록 출력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extLst>
                  <a:ext uri="{0D108BD9-81ED-4DB2-BD59-A6C34878D82A}">
                    <a16:rowId xmlns:a16="http://schemas.microsoft.com/office/drawing/2014/main" val="2750151260"/>
                  </a:ext>
                </a:extLst>
              </a:tr>
              <a:tr h="298585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삭제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성공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삭제 버튼 클릭 시 해당 상품 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삭제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해당 상품 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extLst>
                  <a:ext uri="{0D108BD9-81ED-4DB2-BD59-A6C34878D82A}">
                    <a16:rowId xmlns:a16="http://schemas.microsoft.com/office/drawing/2014/main" val="4219518117"/>
                  </a:ext>
                </a:extLst>
              </a:tr>
              <a:tr h="426126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삭제 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실패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주문내역이 있는 상품이라면 삭제 실패 알림창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삭제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삭제 실패 알림창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extLst>
                  <a:ext uri="{0D108BD9-81ED-4DB2-BD59-A6C34878D82A}">
                    <a16:rowId xmlns:a16="http://schemas.microsoft.com/office/drawing/2014/main" val="2610989612"/>
                  </a:ext>
                </a:extLst>
              </a:tr>
              <a:tr h="426126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 등록 페이지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추가 버튼 클릭 시 상품 등록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추가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추가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extLst>
                  <a:ext uri="{0D108BD9-81ED-4DB2-BD59-A6C34878D82A}">
                    <a16:rowId xmlns:a16="http://schemas.microsoft.com/office/drawing/2014/main" val="3410190088"/>
                  </a:ext>
                </a:extLst>
              </a:tr>
              <a:tr h="426126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전체 요소 공백 검사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필수 요소 미작성 시 알림창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각각의 값 입력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제품명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상세설명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공백 상태에서 상품 등록 버튼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클릭 시 경고문구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extLst>
                  <a:ext uri="{0D108BD9-81ED-4DB2-BD59-A6C34878D82A}">
                    <a16:rowId xmlns:a16="http://schemas.microsoft.com/office/drawing/2014/main" val="2644797693"/>
                  </a:ext>
                </a:extLst>
              </a:tr>
              <a:tr h="426126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 등록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필수 요소 작성 후 상품 등록 버튼 클릭시 상품 등록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제품명</a:t>
                      </a:r>
                      <a:r>
                        <a:rPr lang="en-US" altLang="ko-KR" sz="1000" u="none" strike="noStrike" dirty="0">
                          <a:effectLst/>
                        </a:rPr>
                        <a:t>: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누가만든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상세설명</a:t>
                      </a:r>
                      <a:r>
                        <a:rPr lang="en-US" altLang="ko-KR" sz="1000" u="none" strike="noStrike" dirty="0">
                          <a:effectLst/>
                        </a:rPr>
                        <a:t>: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댕댕이용</a:t>
                      </a:r>
                      <a:r>
                        <a:rPr lang="ko-KR" altLang="en-US" sz="1000" u="none" strike="noStrike" dirty="0">
                          <a:effectLst/>
                        </a:rPr>
                        <a:t> 쿠키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상품이 등록되고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상품관리페이지로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extLst>
                  <a:ext uri="{0D108BD9-81ED-4DB2-BD59-A6C34878D82A}">
                    <a16:rowId xmlns:a16="http://schemas.microsoft.com/office/drawing/2014/main" val="3711032577"/>
                  </a:ext>
                </a:extLst>
              </a:tr>
              <a:tr h="468639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주문관리페이지로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상단 주문 관리 버튼 클릭 시 주문 관리 페이지로 이동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관리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주문 관리 페이지로 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extLst>
                  <a:ext uri="{0D108BD9-81ED-4DB2-BD59-A6C34878D82A}">
                    <a16:rowId xmlns:a16="http://schemas.microsoft.com/office/drawing/2014/main" val="2963279814"/>
                  </a:ext>
                </a:extLst>
              </a:tr>
              <a:tr h="468639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주문 검색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검색어 입력 후 검색 버튼 클릭 시 해당 주문 목록 출력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검색어 입력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검색어 </a:t>
                      </a:r>
                      <a:r>
                        <a:rPr lang="en-US" altLang="ko-KR" sz="1000" u="none" strike="noStrike">
                          <a:effectLst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</a:rPr>
                        <a:t>주문자명</a:t>
                      </a:r>
                      <a:r>
                        <a:rPr lang="en-US" altLang="ko-KR" sz="1000" u="none" strike="noStrike">
                          <a:effectLst/>
                        </a:rPr>
                        <a:t>(test0)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해당 주문 목록 출력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extLst>
                  <a:ext uri="{0D108BD9-81ED-4DB2-BD59-A6C34878D82A}">
                    <a16:rowId xmlns:a16="http://schemas.microsoft.com/office/drawing/2014/main" val="1076773650"/>
                  </a:ext>
                </a:extLst>
              </a:tr>
              <a:tr h="596178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상태 변경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배송완료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주문 체크 후 배송완료 버튼 클릭 시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해당 주문 상태를 배송완료로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체크 후 배송완료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해당 주문의 주문상태가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배송완료로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extLst>
                  <a:ext uri="{0D108BD9-81ED-4DB2-BD59-A6C34878D82A}">
                    <a16:rowId xmlns:a16="http://schemas.microsoft.com/office/drawing/2014/main" val="2251039656"/>
                  </a:ext>
                </a:extLst>
              </a:tr>
              <a:tr h="596178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상태 변경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주문취소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주문 체크 후 주문취소 버튼 클릭 시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해당 주문 상태를 주문취소로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체크 후 주문 취소 버튼 클릭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해당 주문의 주문상태가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주문취소로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268" marR="4268" marT="4268" marB="0" anchor="ctr"/>
                </a:tc>
                <a:extLst>
                  <a:ext uri="{0D108BD9-81ED-4DB2-BD59-A6C34878D82A}">
                    <a16:rowId xmlns:a16="http://schemas.microsoft.com/office/drawing/2014/main" val="1729721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577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89784B2-B04B-45FA-B5E6-1D0FEC5AD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855879"/>
              </p:ext>
            </p:extLst>
          </p:nvPr>
        </p:nvGraphicFramePr>
        <p:xfrm>
          <a:off x="2086832" y="968293"/>
          <a:ext cx="8018336" cy="5497830"/>
        </p:xfrm>
        <a:graphic>
          <a:graphicData uri="http://schemas.openxmlformats.org/drawingml/2006/table">
            <a:tbl>
              <a:tblPr firstRow="1">
                <a:tableStyleId>{46F890A9-2807-4EBB-B81D-B2AA78EC7F39}</a:tableStyleId>
              </a:tblPr>
              <a:tblGrid>
                <a:gridCol w="1964468">
                  <a:extLst>
                    <a:ext uri="{9D8B030D-6E8A-4147-A177-3AD203B41FA5}">
                      <a16:colId xmlns:a16="http://schemas.microsoft.com/office/drawing/2014/main" val="3308697209"/>
                    </a:ext>
                  </a:extLst>
                </a:gridCol>
                <a:gridCol w="6053868">
                  <a:extLst>
                    <a:ext uri="{9D8B030D-6E8A-4147-A177-3AD203B41FA5}">
                      <a16:colId xmlns:a16="http://schemas.microsoft.com/office/drawing/2014/main" val="3797743104"/>
                    </a:ext>
                  </a:extLst>
                </a:gridCol>
              </a:tblGrid>
              <a:tr h="6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OS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window10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441985"/>
                  </a:ext>
                </a:extLst>
              </a:tr>
              <a:tr h="6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Language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469009"/>
                  </a:ext>
                </a:extLst>
              </a:tr>
              <a:tr h="6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IDE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308177"/>
                  </a:ext>
                </a:extLst>
              </a:tr>
              <a:tr h="6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Framework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3730"/>
                  </a:ext>
                </a:extLst>
              </a:tr>
              <a:tr h="6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Build Tool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978145"/>
                  </a:ext>
                </a:extLst>
              </a:tr>
              <a:tr h="6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Data Base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377381"/>
                  </a:ext>
                </a:extLst>
              </a:tr>
              <a:tr h="6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Frontend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77539"/>
                  </a:ext>
                </a:extLst>
              </a:tr>
              <a:tr h="6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Library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16390"/>
                  </a:ext>
                </a:extLst>
              </a:tr>
              <a:tr h="61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Server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34816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E8D278C-EDF4-4E5C-9824-762EB54E4451}"/>
              </a:ext>
            </a:extLst>
          </p:cNvPr>
          <p:cNvSpPr txBox="1">
            <a:spLocks/>
          </p:cNvSpPr>
          <p:nvPr/>
        </p:nvSpPr>
        <p:spPr>
          <a:xfrm>
            <a:off x="695418" y="0"/>
            <a:ext cx="9601200" cy="73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기술 스택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F86D3-307D-432A-B656-7C9DAC99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568" y="1624269"/>
            <a:ext cx="952500" cy="4991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EAB4F7-D5EF-46FD-B2D7-EA3E740AC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71672" y="1633684"/>
            <a:ext cx="474526" cy="4991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57E66-CB65-4C69-BB05-0FA19128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636" y="1633684"/>
            <a:ext cx="447675" cy="497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3E2F1B-86EB-4600-99F6-114E22C96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749" y="1632194"/>
            <a:ext cx="454543" cy="4991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E38FE6-500C-422D-BC7E-C10B7231C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568" y="2240081"/>
            <a:ext cx="1415164" cy="4991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2641BD-2DFC-4D81-9482-A24E21D8F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568" y="2854403"/>
            <a:ext cx="2021408" cy="4991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066EED-64E3-4C31-BFDA-6F8FCA1D3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8568" y="3468725"/>
            <a:ext cx="1668202" cy="4991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34E282B-D305-420C-AD1C-513C86027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1493" y="3466545"/>
            <a:ext cx="1377950" cy="501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579C18D-7F86-4D86-AF52-3B15A51D34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547" y="4083047"/>
            <a:ext cx="1670223" cy="49914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F4D966A-12D5-4754-B48E-1111C1FDBF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6547" y="4697369"/>
            <a:ext cx="1479457" cy="4991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D5E59E9-84F5-4876-8562-E4FEE509B3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2194" y="4695486"/>
            <a:ext cx="1668202" cy="50291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71A18FB-F92F-41CF-B731-EC9D5039F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6547" y="5311691"/>
            <a:ext cx="1322388" cy="48904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38191CA-B4D7-49DC-A8C0-E8B948D7E3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6547" y="5915907"/>
            <a:ext cx="1911709" cy="4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61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A7960-2416-422F-A2A2-02191F12E7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>
                <a:latin typeface="+mn-ea"/>
                <a:ea typeface="+mn-ea"/>
              </a:rPr>
              <a:t>오마이댕</a:t>
            </a:r>
            <a:r>
              <a:rPr lang="ko-KR" altLang="en-US" dirty="0">
                <a:latin typeface="+mn-ea"/>
                <a:ea typeface="+mn-ea"/>
              </a:rPr>
              <a:t> </a:t>
            </a:r>
            <a:br>
              <a:rPr lang="en-US" altLang="ko-KR" dirty="0">
                <a:latin typeface="+mn-ea"/>
                <a:ea typeface="+mn-ea"/>
              </a:rPr>
            </a:br>
            <a:br>
              <a:rPr lang="en-US" altLang="ko-KR" sz="3200" b="1" dirty="0">
                <a:latin typeface="+mn-ea"/>
                <a:ea typeface="+mn-ea"/>
              </a:rPr>
            </a:br>
            <a:r>
              <a:rPr lang="ko-KR" altLang="en-US" sz="3200" b="1" dirty="0" err="1">
                <a:latin typeface="+mn-ea"/>
                <a:ea typeface="+mn-ea"/>
              </a:rPr>
              <a:t>반려견</a:t>
            </a:r>
            <a:r>
              <a:rPr lang="ko-KR" altLang="en-US" sz="3200" b="1" dirty="0">
                <a:latin typeface="+mn-ea"/>
                <a:ea typeface="+mn-ea"/>
              </a:rPr>
              <a:t> 제품 판매 쇼핑몰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B7DFF4-B67B-4106-832B-B67FAE12C8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err="1"/>
              <a:t>드림캐쳐조</a:t>
            </a:r>
            <a:endParaRPr lang="en-US" altLang="ko-KR" dirty="0"/>
          </a:p>
          <a:p>
            <a:pPr>
              <a:lnSpc>
                <a:spcPct val="250000"/>
              </a:lnSpc>
            </a:pPr>
            <a:endParaRPr lang="en-US" altLang="ko-KR" dirty="0"/>
          </a:p>
          <a:p>
            <a:pPr>
              <a:lnSpc>
                <a:spcPct val="2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56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B89DA-03F1-4BCF-8AFD-C54BD9CF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209" y="1743456"/>
            <a:ext cx="9612971" cy="1545009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b="1" dirty="0"/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371982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EFBFA-73B5-4E30-B77C-68817DF3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18" y="0"/>
            <a:ext cx="9601200" cy="739239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요구사항 정의서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(1/3)</a:t>
            </a:r>
            <a:endParaRPr lang="ko-KR" altLang="en-US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9E2F0C-15C2-4A45-A9C0-15FF8099F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803594"/>
              </p:ext>
            </p:extLst>
          </p:nvPr>
        </p:nvGraphicFramePr>
        <p:xfrm>
          <a:off x="827259" y="438150"/>
          <a:ext cx="11202815" cy="55984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4035">
                  <a:extLst>
                    <a:ext uri="{9D8B030D-6E8A-4147-A177-3AD203B41FA5}">
                      <a16:colId xmlns:a16="http://schemas.microsoft.com/office/drawing/2014/main" val="2399746355"/>
                    </a:ext>
                  </a:extLst>
                </a:gridCol>
                <a:gridCol w="671027">
                  <a:extLst>
                    <a:ext uri="{9D8B030D-6E8A-4147-A177-3AD203B41FA5}">
                      <a16:colId xmlns:a16="http://schemas.microsoft.com/office/drawing/2014/main" val="886633772"/>
                    </a:ext>
                  </a:extLst>
                </a:gridCol>
                <a:gridCol w="1842825">
                  <a:extLst>
                    <a:ext uri="{9D8B030D-6E8A-4147-A177-3AD203B41FA5}">
                      <a16:colId xmlns:a16="http://schemas.microsoft.com/office/drawing/2014/main" val="2772859857"/>
                    </a:ext>
                  </a:extLst>
                </a:gridCol>
                <a:gridCol w="4578245">
                  <a:extLst>
                    <a:ext uri="{9D8B030D-6E8A-4147-A177-3AD203B41FA5}">
                      <a16:colId xmlns:a16="http://schemas.microsoft.com/office/drawing/2014/main" val="2987091828"/>
                    </a:ext>
                  </a:extLst>
                </a:gridCol>
                <a:gridCol w="535119">
                  <a:extLst>
                    <a:ext uri="{9D8B030D-6E8A-4147-A177-3AD203B41FA5}">
                      <a16:colId xmlns:a16="http://schemas.microsoft.com/office/drawing/2014/main" val="2229906046"/>
                    </a:ext>
                  </a:extLst>
                </a:gridCol>
                <a:gridCol w="1429977">
                  <a:extLst>
                    <a:ext uri="{9D8B030D-6E8A-4147-A177-3AD203B41FA5}">
                      <a16:colId xmlns:a16="http://schemas.microsoft.com/office/drawing/2014/main" val="880235598"/>
                    </a:ext>
                  </a:extLst>
                </a:gridCol>
                <a:gridCol w="748638">
                  <a:extLst>
                    <a:ext uri="{9D8B030D-6E8A-4147-A177-3AD203B41FA5}">
                      <a16:colId xmlns:a16="http://schemas.microsoft.com/office/drawing/2014/main" val="3874758991"/>
                    </a:ext>
                  </a:extLst>
                </a:gridCol>
                <a:gridCol w="742949">
                  <a:extLst>
                    <a:ext uri="{9D8B030D-6E8A-4147-A177-3AD203B41FA5}">
                      <a16:colId xmlns:a16="http://schemas.microsoft.com/office/drawing/2014/main" val="399731123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역할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기능이름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상세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중요도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effectLst/>
                        </a:rPr>
                        <a:t>전제조건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요구사항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수용여부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74084"/>
                  </a:ext>
                </a:extLst>
              </a:tr>
              <a:tr h="2304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　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회원가입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회원가입 페이지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메인 페이지에서 회원가입버튼 클릭 시 회원가입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로그아웃 상태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364548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회원가입 유효성 검사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각 항목이 규칙에 맞게 작성되었는지 확인</a:t>
                      </a:r>
                      <a:r>
                        <a:rPr lang="en-US" altLang="ko-KR" sz="1200" u="none" strike="noStrike" dirty="0">
                          <a:effectLst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</a:rPr>
                        <a:t>아이디</a:t>
                      </a:r>
                      <a:r>
                        <a:rPr lang="en-US" altLang="ko-KR" sz="1200" u="none" strike="noStrike" dirty="0">
                          <a:effectLst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</a:rPr>
                        <a:t>전화번호의 중복 확인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896574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회원가입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 dirty="0">
                          <a:effectLst/>
                        </a:rPr>
                        <a:t>null</a:t>
                      </a:r>
                      <a:r>
                        <a:rPr lang="ko-KR" altLang="en-US" sz="1200" u="none" strike="noStrike" dirty="0">
                          <a:effectLst/>
                        </a:rPr>
                        <a:t>값이 있는지 확인 후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 저장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606881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회원가입 성공 유무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회원가입 성공 시 성공 알림 창을 보여주고 메인 페이지로 이동</a:t>
                      </a:r>
                      <a:r>
                        <a:rPr lang="en-US" altLang="ko-KR" sz="1200" u="none" strike="noStrike" dirty="0">
                          <a:effectLst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</a:rPr>
                        <a:t>실패 시 실패사유를 알려준다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876911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로그인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로그인 페이지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메인 페이지에서 로그인 버튼 클릭 시 로그인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533856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로그인 성공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입력 받은 내용이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 있는지 확인후 로그인 성공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수용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619141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로그인 실패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실패 시 실패 알림 창을 보여준다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226601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로그아웃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로그아웃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로그아웃 버튼 클릭 시 로그아웃 된다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로그인 상태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891954"/>
                  </a:ext>
                </a:extLst>
              </a:tr>
              <a:tr h="2304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공지사항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공지사항 페이지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공지사항테이블에 저장된 데이터를 가져와 화면에 구현한다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502450"/>
                  </a:ext>
                </a:extLst>
              </a:tr>
              <a:tr h="37214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dirty="0">
                          <a:effectLst/>
                        </a:rPr>
                        <a:t>회원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공지사항 상세페이지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공지사항페이지에서 공지사항 클릭 시 해당 공지사항의 내용을 화면에 구현한다</a:t>
                      </a:r>
                      <a:r>
                        <a:rPr lang="en-US" altLang="ko-KR" sz="1200" u="none" strike="noStrike" dirty="0">
                          <a:effectLst/>
                        </a:rPr>
                        <a:t>.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 로그인 상태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17646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공지사항 등록 유효성 검사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공지사항 등록페이지에서 각 항목이 작성되었는지 확인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dirty="0">
                          <a:effectLst/>
                        </a:rPr>
                        <a:t>관리자 로그인 상태</a:t>
                      </a:r>
                      <a:endParaRPr lang="ko-KR" altLang="en-US" dirty="0"/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43920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페이지 이동 기능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/>
                        <a:t>페이지 번호를 클릭하면 해당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458"/>
                  </a:ext>
                </a:extLst>
              </a:tr>
              <a:tr h="3708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관리자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공지사항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공지사항 등록페이지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공지사항페이지에서 공지사항 글쓰기 버튼 클릭 시 공지사항 글쓰기 화면으로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dirty="0">
                          <a:effectLst/>
                        </a:rPr>
                        <a:t>관리자 로그인 상태</a:t>
                      </a:r>
                      <a:endParaRPr lang="ko-KR" altLang="en-US" dirty="0"/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930651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공지사항 등록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입력한 내용을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 저장하고 공지사항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195754"/>
                  </a:ext>
                </a:extLst>
              </a:tr>
              <a:tr h="25695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공지사항 수정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공지사항 상세페이지에서 수정 버튼 클릭 시 수정된 내용으로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 저장되고 공지사항페이지로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587177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공지사항 삭제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공지사항 상세페이지에서 삭제 버튼 클릭 시 해당 공지사항은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에서 삭제되고 공지사항페이지로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066335"/>
                  </a:ext>
                </a:extLst>
              </a:tr>
              <a:tr h="1860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관리자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관리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dirty="0">
                          <a:effectLst/>
                        </a:rPr>
                        <a:t>관리자페이지로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로그인한 회원이 관리자라면 메인 페이지의 관리자버튼 생성 </a:t>
                      </a: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클릭 시</a:t>
                      </a:r>
                      <a:r>
                        <a:rPr lang="en-US" altLang="ko-KR" sz="1200" u="none" strike="noStrike" dirty="0">
                          <a:effectLst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</a:rPr>
                        <a:t>관리자 페이지로 이동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113112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dirty="0">
                          <a:effectLst/>
                        </a:rPr>
                        <a:t>공지작성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관리자 페이지에서 공지작성 클릭 시 공지작성 페이지로 이동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0163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dirty="0">
                          <a:effectLst/>
                        </a:rPr>
                        <a:t> 메인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dirty="0">
                          <a:effectLst/>
                        </a:rPr>
                        <a:t>관리자 페이지에서 쇼핑몰로 돌아가기 클릭 시 메인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16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320AE27-CB53-450C-8061-CEFFCD75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18" y="0"/>
            <a:ext cx="9601200" cy="739239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요구사항 정의서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(2/3)</a:t>
            </a:r>
            <a:endParaRPr lang="ko-KR" altLang="en-US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F4B454-1A0B-43FC-BBB3-351AE9716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097812"/>
              </p:ext>
            </p:extLst>
          </p:nvPr>
        </p:nvGraphicFramePr>
        <p:xfrm>
          <a:off x="813033" y="369619"/>
          <a:ext cx="11252202" cy="64158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761">
                  <a:extLst>
                    <a:ext uri="{9D8B030D-6E8A-4147-A177-3AD203B41FA5}">
                      <a16:colId xmlns:a16="http://schemas.microsoft.com/office/drawing/2014/main" val="1806413396"/>
                    </a:ext>
                  </a:extLst>
                </a:gridCol>
                <a:gridCol w="763399">
                  <a:extLst>
                    <a:ext uri="{9D8B030D-6E8A-4147-A177-3AD203B41FA5}">
                      <a16:colId xmlns:a16="http://schemas.microsoft.com/office/drawing/2014/main" val="2291407019"/>
                    </a:ext>
                  </a:extLst>
                </a:gridCol>
                <a:gridCol w="2195780">
                  <a:extLst>
                    <a:ext uri="{9D8B030D-6E8A-4147-A177-3AD203B41FA5}">
                      <a16:colId xmlns:a16="http://schemas.microsoft.com/office/drawing/2014/main" val="276775366"/>
                    </a:ext>
                  </a:extLst>
                </a:gridCol>
                <a:gridCol w="4969477">
                  <a:extLst>
                    <a:ext uri="{9D8B030D-6E8A-4147-A177-3AD203B41FA5}">
                      <a16:colId xmlns:a16="http://schemas.microsoft.com/office/drawing/2014/main" val="3542912376"/>
                    </a:ext>
                  </a:extLst>
                </a:gridCol>
                <a:gridCol w="580848">
                  <a:extLst>
                    <a:ext uri="{9D8B030D-6E8A-4147-A177-3AD203B41FA5}">
                      <a16:colId xmlns:a16="http://schemas.microsoft.com/office/drawing/2014/main" val="5921820"/>
                    </a:ext>
                  </a:extLst>
                </a:gridCol>
                <a:gridCol w="793887">
                  <a:extLst>
                    <a:ext uri="{9D8B030D-6E8A-4147-A177-3AD203B41FA5}">
                      <a16:colId xmlns:a16="http://schemas.microsoft.com/office/drawing/2014/main" val="2381714730"/>
                    </a:ext>
                  </a:extLst>
                </a:gridCol>
                <a:gridCol w="676124">
                  <a:extLst>
                    <a:ext uri="{9D8B030D-6E8A-4147-A177-3AD203B41FA5}">
                      <a16:colId xmlns:a16="http://schemas.microsoft.com/office/drawing/2014/main" val="4122881824"/>
                    </a:ext>
                  </a:extLst>
                </a:gridCol>
                <a:gridCol w="709926">
                  <a:extLst>
                    <a:ext uri="{9D8B030D-6E8A-4147-A177-3AD203B41FA5}">
                      <a16:colId xmlns:a16="http://schemas.microsoft.com/office/drawing/2014/main" val="3076492176"/>
                    </a:ext>
                  </a:extLst>
                </a:gridCol>
              </a:tblGrid>
              <a:tr h="2300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역할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기능이름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상세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중요도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전제조건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요구사항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수용여부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063563"/>
                  </a:ext>
                </a:extLst>
              </a:tr>
              <a:tr h="370800"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관리자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lt"/>
                        </a:rPr>
                        <a:t>상품</a:t>
                      </a:r>
                      <a:endParaRPr lang="en-US" altLang="ko-KR" sz="1200" u="none" strike="noStrike" dirty="0">
                        <a:effectLst/>
                        <a:latin typeface="+mn-lt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상품 관리페이지로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관리자 페이지에서 상품관리 클릭 시 상품관리 페이지로 이동하여 등록된 제품목록 확인 가능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관리자 </a:t>
                      </a: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로그인 </a:t>
                      </a: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상태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054667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상품검색 유효성검사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상품 관리페이지에서 상품 검색 시 각 항목이 잘 작성되었는지 확인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798299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상품 검색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입력 받은 내용을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에서 검색하여 해당 상품을 화면에 구현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607830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검색 초기화</a:t>
                      </a: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검색 조건을 초기화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51280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상품 삭제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상품관리 페이지에서 삭제 버튼 클릭 시 해당 상품을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에서 삭제 후 알림 창을 보여주고 상품관리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dirty="0"/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dirty="0"/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04678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페이지 이동 기능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/>
                        <a:t>페이지 번호를 클릭하면 해당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dirty="0"/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dirty="0"/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624222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카테고리</a:t>
                      </a: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카테고리 관리페이지로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관리자페이지에서 카테고리관리 버튼 클릭 시 카테고리 관리 페이지로 이동하여 등록된 카테고리 목록 확인 가능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51966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카테고리등록 유효성 검사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카테고리 등록 시 각 항목이 잘 작성되었는지 확인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수용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16367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카테고리 등록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입력 받은 내용을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 저장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214830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카테고리 삭제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카테고리 관리페이지에서 삭제버튼 클릭 시 알림 창을 보여주고 해당</a:t>
                      </a: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카테고리를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에서 삭제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795195"/>
                  </a:ext>
                </a:extLst>
              </a:tr>
              <a:tr h="370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회원관리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관리자페이지에서 회원관리페이지 버튼 클릭 시 회원관리 페이지로</a:t>
                      </a: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이동하여 등록된 회원목록 확인 가능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253752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회원검색 유효성 검사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회원관리 페이지에서 회원을 검색하는 항목이 잘 작성되었는지 확인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수용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901722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 검색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입력 받은 내용을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에서 검색하여 해당 고객을 화면에 구현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530395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검색 초기화</a:t>
                      </a: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검색 조건을 초기화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462264"/>
                  </a:ext>
                </a:extLst>
              </a:tr>
              <a:tr h="498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회원 삭제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회원관리 페이지에서 삭제버튼 클릭 시 알림 창을 보여주고 </a:t>
                      </a:r>
                      <a:endParaRPr lang="en-US" altLang="ko-KR" sz="12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해당 회원을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에서 삭제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0863"/>
                  </a:ext>
                </a:extLst>
              </a:tr>
              <a:tr h="230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페이지 이동 기능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페이지 번호를 클릭하면 해당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dirty="0"/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dirty="0"/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942904"/>
                  </a:ext>
                </a:extLst>
              </a:tr>
              <a:tr h="36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주문관리페이지로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관리자페이지 에서 주문관리버튼 클릭 시 주문관리페이지로 이동하여 모든 주문 내역 확인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801186"/>
                  </a:ext>
                </a:extLst>
              </a:tr>
              <a:tr h="2300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주문 검색 유효성 검사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주문 관리페이지에서 주문을 검색하는 항목이 잘 작성되었는지 확인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235086"/>
                  </a:ext>
                </a:extLst>
              </a:tr>
              <a:tr h="2300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주문 검색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입력 받은 내용을 </a:t>
                      </a:r>
                      <a:r>
                        <a:rPr lang="en-US" altLang="ko-KR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에서 검색하여 해당 주문을 화면에 구현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985155"/>
                  </a:ext>
                </a:extLst>
              </a:tr>
              <a:tr h="2300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검색 초기화</a:t>
                      </a: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검색 조건을 초기화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947118"/>
                  </a:ext>
                </a:extLst>
              </a:tr>
              <a:tr h="2300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주문 상태 변경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주문 관리페이지에서 주문 상태를 변경하는 버튼 클릭 시 주문상태 변경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99450"/>
                  </a:ext>
                </a:extLst>
              </a:tr>
              <a:tr h="23008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페이지 이동 기능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페이지 번호를 클릭하면 해당 페이지로 이동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842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dirty="0">
                          <a:effectLst/>
                        </a:rPr>
                        <a:t>적합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수용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9" marR="6389" marT="6389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617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168982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3102</TotalTime>
  <Words>3976</Words>
  <Application>Microsoft Office PowerPoint</Application>
  <PresentationFormat>와이드스크린</PresentationFormat>
  <Paragraphs>1326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돋움</vt:lpstr>
      <vt:lpstr>맑은 고딕</vt:lpstr>
      <vt:lpstr>함초롬바탕</vt:lpstr>
      <vt:lpstr>Algerian</vt:lpstr>
      <vt:lpstr>Franklin Gothic Book</vt:lpstr>
      <vt:lpstr>자르기</vt:lpstr>
      <vt:lpstr>오마이댕   반려견 제품 판매 쇼핑몰</vt:lpstr>
      <vt:lpstr>차례</vt:lpstr>
      <vt:lpstr>기획 의도</vt:lpstr>
      <vt:lpstr>PowerPoint 프레젠테이션</vt:lpstr>
      <vt:lpstr>기술 스택</vt:lpstr>
      <vt:lpstr>PowerPoint 프레젠테이션</vt:lpstr>
      <vt:lpstr>요구사항 정의서</vt:lpstr>
      <vt:lpstr>3. 요구사항 정의서(1/3)</vt:lpstr>
      <vt:lpstr>3. 요구사항 정의서(2/3)</vt:lpstr>
      <vt:lpstr>3. 요구사항 정의서(3/3)</vt:lpstr>
      <vt:lpstr>UI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 설계 및 구현 </vt:lpstr>
      <vt:lpstr>PowerPoint 프레젠테이션</vt:lpstr>
      <vt:lpstr>PowerPoint 프레젠테이션</vt:lpstr>
      <vt:lpstr>PowerPoint 프레젠테이션</vt:lpstr>
      <vt:lpstr>PowerPoint 프레젠테이션</vt:lpstr>
      <vt:lpstr>주요기술 상세서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개발자 테스트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오마이댕   반려견 제품 판매 쇼핑몰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오마이댕   강아지 제품 판매 쇼핑몰</dc:title>
  <dc:creator>GreenArt</dc:creator>
  <cp:lastModifiedBy>GreenArt</cp:lastModifiedBy>
  <cp:revision>261</cp:revision>
  <dcterms:created xsi:type="dcterms:W3CDTF">2024-06-14T04:50:17Z</dcterms:created>
  <dcterms:modified xsi:type="dcterms:W3CDTF">2024-07-05T02:30:26Z</dcterms:modified>
</cp:coreProperties>
</file>